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Lora"/>
      <p:regular r:id="rId16"/>
      <p:bold r:id="rId17"/>
      <p:italic r:id="rId18"/>
      <p:boldItalic r:id="rId19"/>
    </p:embeddedFont>
    <p:embeddedFont>
      <p:font typeface="IBM Plex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Mono-regular.fntdata"/><Relationship Id="rId11" Type="http://schemas.openxmlformats.org/officeDocument/2006/relationships/slide" Target="slides/slide6.xml"/><Relationship Id="rId22" Type="http://schemas.openxmlformats.org/officeDocument/2006/relationships/font" Target="fonts/IBMPlexMono-italic.fntdata"/><Relationship Id="rId10" Type="http://schemas.openxmlformats.org/officeDocument/2006/relationships/slide" Target="slides/slide5.xml"/><Relationship Id="rId21" Type="http://schemas.openxmlformats.org/officeDocument/2006/relationships/font" Target="fonts/IBMPlexMono-bold.fntdata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23" Type="http://schemas.openxmlformats.org/officeDocument/2006/relationships/font" Target="fonts/IBMPlexMon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Italic.fntdata"/><Relationship Id="rId6" Type="http://schemas.openxmlformats.org/officeDocument/2006/relationships/slide" Target="slides/slide1.xml"/><Relationship Id="rId18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838f4617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838f461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a9c7306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a9c7306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a9c7306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a9c7306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a9c7306d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a9c7306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3f9e345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3f9e345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P7XT4TWLzJ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238750" y="1581150"/>
            <a:ext cx="35433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AI in Viz</a:t>
            </a:r>
            <a:endParaRPr b="1" sz="30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IDSV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Jan 16, 2026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25" y="33150"/>
            <a:ext cx="488832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853550" y="1756050"/>
            <a:ext cx="5436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Follow up / updated lecture.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Generative AI has grown in popularity.</a:t>
            </a:r>
            <a:b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There are some </a:t>
            </a: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ethical considerations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b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Libraries like Sketchingpy have added llms.txt.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However, the rules and lessons haven’t really changed.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853538" y="1263438"/>
            <a:ext cx="289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Online Exclusive!</a:t>
            </a:r>
            <a:endParaRPr sz="2000"/>
          </a:p>
        </p:txBody>
      </p:sp>
      <p:cxnSp>
        <p:nvCxnSpPr>
          <p:cNvPr id="62" name="Google Shape;62;p14"/>
          <p:cNvCxnSpPr/>
          <p:nvPr/>
        </p:nvCxnSpPr>
        <p:spPr>
          <a:xfrm>
            <a:off x="1875000" y="1712125"/>
            <a:ext cx="539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0138" y="136488"/>
            <a:ext cx="289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New Instruction</a:t>
            </a:r>
            <a:endParaRPr sz="2000"/>
          </a:p>
        </p:txBody>
      </p:sp>
      <p:cxnSp>
        <p:nvCxnSpPr>
          <p:cNvPr id="68" name="Google Shape;68;p15"/>
          <p:cNvCxnSpPr/>
          <p:nvPr/>
        </p:nvCxnSpPr>
        <p:spPr>
          <a:xfrm>
            <a:off x="131600" y="585175"/>
            <a:ext cx="871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1605100"/>
            <a:ext cx="3510300" cy="2449500"/>
          </a:xfrm>
          <a:prstGeom prst="roundRect">
            <a:avLst>
              <a:gd fmla="val 10041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0" name="Google Shape;70;p15"/>
          <p:cNvSpPr txBox="1"/>
          <p:nvPr/>
        </p:nvSpPr>
        <p:spPr>
          <a:xfrm>
            <a:off x="408725" y="2109400"/>
            <a:ext cx="14418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See tutorials 13 and 14</a:t>
            </a:r>
            <a:endParaRPr b="1" sz="2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Requires AI Assistant like Claude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1" name="Google Shape;71;p15" title="wolvesMoo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3475" y="726250"/>
            <a:ext cx="2103600" cy="4207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72" name="Google Shape;72;p15"/>
          <p:cNvCxnSpPr/>
          <p:nvPr/>
        </p:nvCxnSpPr>
        <p:spPr>
          <a:xfrm>
            <a:off x="1985375" y="2020750"/>
            <a:ext cx="0" cy="161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10138" y="136488"/>
            <a:ext cx="289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Role of AI</a:t>
            </a:r>
            <a:endParaRPr sz="2000"/>
          </a:p>
        </p:txBody>
      </p:sp>
      <p:cxnSp>
        <p:nvCxnSpPr>
          <p:cNvPr id="78" name="Google Shape;78;p16"/>
          <p:cNvCxnSpPr/>
          <p:nvPr/>
        </p:nvCxnSpPr>
        <p:spPr>
          <a:xfrm>
            <a:off x="131600" y="585175"/>
            <a:ext cx="871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6"/>
          <p:cNvSpPr txBox="1"/>
          <p:nvPr/>
        </p:nvSpPr>
        <p:spPr>
          <a:xfrm>
            <a:off x="588888" y="1725150"/>
            <a:ext cx="3455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AI does not provide a silver bullet for understanding or visualizing data.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Limitations of language: it can be hard to describe what exactly is desired.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Don’t forget the role of iteration.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931213" y="1725150"/>
            <a:ext cx="3455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Integrating AI to augment user experience.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May provide some capabilities for novel interactions.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Outside the scope of this course.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110138" y="136488"/>
            <a:ext cx="289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sz="2000"/>
          </a:p>
        </p:txBody>
      </p:sp>
      <p:cxnSp>
        <p:nvCxnSpPr>
          <p:cNvPr id="86" name="Google Shape;86;p17"/>
          <p:cNvCxnSpPr/>
          <p:nvPr/>
        </p:nvCxnSpPr>
        <p:spPr>
          <a:xfrm>
            <a:off x="131600" y="585175"/>
            <a:ext cx="871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7"/>
          <p:cNvSpPr txBox="1"/>
          <p:nvPr/>
        </p:nvSpPr>
        <p:spPr>
          <a:xfrm>
            <a:off x="502800" y="947800"/>
            <a:ext cx="7763400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[1] Anthropic, "Claude," Anthropic, 2024. Available: https://www.anthropic.com/claude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[2] J. Willison, "llms.txt," llmstxt Project, 2024. Available: https://llmstxt.org/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[3] A. Pottinger and Sketchingpy Contributors, "Sketchingpy," Sketchingpy Project, 2025. Available: https://sketchingpy.org/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[4] J. D. Hunter, "Matplotlib: A 2D Graphics Environment," *Computing in Science &amp; Engineering*, vol. 9, no. 3, pp. 90-95, 2007, doi: 10.1109/MCSE.2007.55.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[5] Isle Royale National Park Michigan, "Wolf &amp; Moose Populations." National Parks Service, Mar. 29, 2024. Available: https://www.nps.gov/isro/learn/nature/wolf-moose-populations.htm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[6] T. Gebru, "Eugenics and the Promise of Utopia through Artificial General Intelligence," IEEE Conference on Secure and Trustworthy Machine Learning (SaTML), 2023. Available: https://satml.org/2023/videos/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