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6858000" cy="9144000"/>
  <p:embeddedFontLst>
    <p:embeddedFont>
      <p:font typeface="Lora"/>
      <p:regular r:id="rId27"/>
      <p:bold r:id="rId28"/>
      <p:italic r:id="rId29"/>
      <p:boldItalic r:id="rId30"/>
    </p:embeddedFont>
    <p:embeddedFont>
      <p:font typeface="IBM Plex Mono"/>
      <p:regular r:id="rId31"/>
      <p:bold r:id="rId32"/>
      <p:italic r:id="rId33"/>
      <p:boldItalic r:id="rId34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4" Target="fonts/IBMPlexMono-boldItalic.fntdata" Type="http://schemas.openxmlformats.org/officeDocument/2006/relationships/font"/><Relationship Id="rId33" Target="fonts/IBMPlexMono-italic.fntdata" Type="http://schemas.openxmlformats.org/officeDocument/2006/relationships/font"/><Relationship Id="rId32" Target="fonts/IBMPlexMono-bold.fntdata" Type="http://schemas.openxmlformats.org/officeDocument/2006/relationships/font"/><Relationship Id="rId31" Target="fonts/IBMPlexMono-regular.fntdata" Type="http://schemas.openxmlformats.org/officeDocument/2006/relationships/font"/><Relationship Id="rId30" Target="fonts/Lora-boldItalic.fntdata" Type="http://schemas.openxmlformats.org/officeDocument/2006/relationships/font"/><Relationship Id="rId27" Target="fonts/Lora-regular.fntdata" Type="http://schemas.openxmlformats.org/officeDocument/2006/relationships/font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fonts/Lora-italic.fntdata" Type="http://schemas.openxmlformats.org/officeDocument/2006/relationships/font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fonts/Lora-bold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https://explorabl.es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https://labs.minutelabs.io/what-is-a-day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https://vimeo.com/64895205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3" Target="https://worrydream.com/ExplorableExplanations/" TargetMode="External" Type="http://schemas.openxmlformats.org/officeDocument/2006/relationships/hyperlink"/><Relationship Id="rId2" Target="https://en.wikipedia.org/wiki/Bret_Victor#/media/File:Bret_Victor.png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https://maggieappleton.com/programming-portals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https://maggieappleton.com/tools-thought-talk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https://en.wikipedia.org/wiki/Nicky_Case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bc460070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bc460070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bc460070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bc46007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https://explorabl.es/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c460070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bc460070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bc460070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bc460070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https://labs.minutelabs.io/what-is-a-day/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bd86cd69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bd86cd6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bc460070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4bc460070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c460070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bc460070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bc460070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bc460070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bc460070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bc460070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bc460070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bc460070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bc460070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bc460070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c460070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bc460070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e46356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e46356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https://vimeo.com/64895205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bc460070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bc460070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bc46007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bc46007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c46007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bc46007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https://en.wikipedia.org/wiki/Bret_Victor#/media/File:Bret_Victor.png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u="sng">
                <a:solidFill>
                  <a:schemeClr val="hlink"/>
                </a:solidFill>
                <a:hlinkClick r:id="rId3"/>
              </a:rPr>
              <a:t>https://worrydream.com/ExplorableExplanations/</a:t>
            </a:r>
            <a:endParaRPr>
              <a:solidFill>
                <a:schemeClr val="dk1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bc460070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bc460070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https://maggieappleton.com/programming-portals/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eb881d7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eb881d7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https://maggieappleton.com/tools-thought-talk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bc460070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bc46007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https://en.wikipedia.org/wiki/Nicky_Case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4" Target="https://en.wikipedia.org/wiki/Nicky_Case#/media/File:Nicky_Case_-_Game_Developers_Conference_2019_Crop.png" TargetMode="External" Type="http://schemas.openxmlformats.org/officeDocument/2006/relationships/hyperlink"/><Relationship Id="rId13" Target="https://maggieappleton.com/about" TargetMode="External" Type="http://schemas.openxmlformats.org/officeDocument/2006/relationships/hyperlink"/><Relationship Id="rId12" Target="https://maggieappleton.com/tools-thought-talk" TargetMode="External" Type="http://schemas.openxmlformats.org/officeDocument/2006/relationships/hyperlink"/><Relationship Id="rId11" Target="https://maggieappleton.com/programming-portals/" TargetMode="External" Type="http://schemas.openxmlformats.org/officeDocument/2006/relationships/hyperlink"/><Relationship Id="rId10" Target="https://worrydream.com/ExplorableExplanations/" TargetMode="External" Type="http://schemas.openxmlformats.org/officeDocument/2006/relationships/hyperlink"/><Relationship Id="rId9" Target="https://en.wikipedia.org/wiki/Bret_Victor#/media/File:Bret_Victor.png" TargetMode="External" Type="http://schemas.openxmlformats.org/officeDocument/2006/relationships/hyperlink"/><Relationship Id="rId8" Target="https://www.doi.org/10.1145/358896.358899" TargetMode="External" Type="http://schemas.openxmlformats.org/officeDocument/2006/relationships/hyperlink"/><Relationship Id="rId7" Target="https://grainger.illinois.edu/alumni/distinguished/Donald-Bitzer" TargetMode="External" Type="http://schemas.openxmlformats.org/officeDocument/2006/relationships/hyperlink"/><Relationship Id="rId6" Target="https://en.wikipedia.org/wiki/Kenneth_E._Iverson#/media/File:Kei_younger.jpg" TargetMode="External" Type="http://schemas.openxmlformats.org/officeDocument/2006/relationships/hyperlink"/><Relationship Id="rId5" Target="https://en.wikipedia.org/wiki/PLATO_(computer_system)" TargetMode="External" Type="http://schemas.openxmlformats.org/officeDocument/2006/relationships/hyperlink"/><Relationship Id="rId4" Target="https://vimeo.com/64895205" TargetMode="External" Type="http://schemas.openxmlformats.org/officeDocument/2006/relationships/hyperlink"/><Relationship Id="rId3" Target="https://unsplash.com/photos/white-digital-device-at-12-00-DHl49oyrn7Y" TargetMode="External" Type="http://schemas.openxmlformats.org/officeDocument/2006/relationships/hyperlink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6.jpg" Type="http://schemas.openxmlformats.org/officeDocument/2006/relationships/image"/><Relationship Id="rId3" Target="http://www.youtube.com/watch?v=ZfytHvgHybA" TargetMode="External" Type="http://schemas.openxmlformats.org/officeDocument/2006/relationships/hyperlink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6" Target="../media/image1.jpg" Type="http://schemas.openxmlformats.org/officeDocument/2006/relationships/image"/><Relationship Id="rId5" Target="../media/image13.jpg" Type="http://schemas.openxmlformats.org/officeDocument/2006/relationships/image"/><Relationship Id="rId4" Target="../media/image12.jpg" Type="http://schemas.openxmlformats.org/officeDocument/2006/relationships/image"/><Relationship Id="rId3" Target="../media/image3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5" Target="../media/image2.png" Type="http://schemas.openxmlformats.org/officeDocument/2006/relationships/image"/><Relationship Id="rId4" Target="../media/image8.png" Type="http://schemas.openxmlformats.org/officeDocument/2006/relationships/image"/><Relationship Id="rId3" Target="../media/image16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11.png" Type="http://schemas.openxmlformats.org/officeDocument/2006/relationships/image"/><Relationship Id="rId3" Target="../media/image14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5.png" Type="http://schemas.openxmlformats.org/officeDocument/2006/relationships/image"/><Relationship Id="rId3" Target="../media/image14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9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991950" y="1482300"/>
            <a:ext cx="3397800" cy="2178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Media for Thought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April 14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4896700" y="845850"/>
            <a:ext cx="3397800" cy="345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Intro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Thinkers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Group activity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Wrap up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Group activity: explorables</a:t>
            </a:r>
            <a:endParaRPr b="1" sz="1000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75" y="1362076"/>
            <a:ext cx="476884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306800" y="1074950"/>
            <a:ext cx="3401700" cy="305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https://explorabl.es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Find an explorable explanation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Identify the user loop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does that user loop add that a static equivalent would not have?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4896700" y="845850"/>
            <a:ext cx="3397800" cy="345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Intro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Thinkers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Wrap up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Possibility space and diegetic elements</a:t>
            </a:r>
            <a:endParaRPr b="1" sz="1000"/>
          </a:p>
        </p:txBody>
      </p:sp>
      <p:sp>
        <p:nvSpPr>
          <p:cNvPr id="150" name="Google Shape;150;p26"/>
          <p:cNvSpPr txBox="1"/>
          <p:nvPr/>
        </p:nvSpPr>
        <p:spPr>
          <a:xfrm>
            <a:off x="719438" y="1225338"/>
            <a:ext cx="3286500" cy="442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Diegetic elements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98" y="2061238"/>
            <a:ext cx="3485798" cy="185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203663" y="1225338"/>
            <a:ext cx="3286500" cy="442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Possibility space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5630500" y="1819875"/>
            <a:ext cx="2657100" cy="204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6835150" y="2717025"/>
            <a:ext cx="247800" cy="247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6"/>
          <p:cNvCxnSpPr>
            <a:stCxn id="154" idx="6"/>
          </p:cNvCxnSpPr>
          <p:nvPr/>
        </p:nvCxnSpPr>
        <p:spPr>
          <a:xfrm>
            <a:off x="7082950" y="284092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type="none" w="med"/>
            <a:tailEnd len="med" type="triangle" w="med"/>
          </a:ln>
        </p:spPr>
      </p:cxnSp>
      <p:sp>
        <p:nvSpPr>
          <p:cNvPr id="156" name="Google Shape;156;p26"/>
          <p:cNvSpPr/>
          <p:nvPr/>
        </p:nvSpPr>
        <p:spPr>
          <a:xfrm>
            <a:off x="2305375" y="2295675"/>
            <a:ext cx="1452900" cy="11916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494000" y="1819875"/>
            <a:ext cx="1372800" cy="11034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to think about media for thought</a:t>
            </a:r>
            <a:endParaRPr b="1" sz="1000"/>
          </a:p>
        </p:txBody>
      </p:sp>
      <p:sp>
        <p:nvSpPr>
          <p:cNvPr id="164" name="Google Shape;164;p27"/>
          <p:cNvSpPr txBox="1"/>
          <p:nvPr/>
        </p:nvSpPr>
        <p:spPr>
          <a:xfrm>
            <a:off x="2068275" y="1211100"/>
            <a:ext cx="4728600" cy="2721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Assume the user to be a co-creator of meaning.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Create space for the user to explore outside of your narrative.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Offer meaningful controls but within a clear possibility space with clear user loops.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4896700" y="845850"/>
            <a:ext cx="3397800" cy="345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Intro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Thinkers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Wrap up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Final project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Final project timeline</a:t>
            </a:r>
            <a:endParaRPr b="1" sz="1000"/>
          </a:p>
        </p:txBody>
      </p:sp>
      <p:sp>
        <p:nvSpPr>
          <p:cNvPr id="177" name="Google Shape;177;p29"/>
          <p:cNvSpPr txBox="1"/>
          <p:nvPr/>
        </p:nvSpPr>
        <p:spPr>
          <a:xfrm>
            <a:off x="2016400" y="1187625"/>
            <a:ext cx="4887300" cy="322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April 11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Final assigned.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May 1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Last day to get rough draft feedback.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May 2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Accommodations due.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May 14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Final projects due at 7pm on Zulip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May 14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Live presentations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May 16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Zoom presentation alternative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Final project objective</a:t>
            </a:r>
            <a:endParaRPr b="1" sz="1000"/>
          </a:p>
        </p:txBody>
      </p:sp>
      <p:sp>
        <p:nvSpPr>
          <p:cNvPr id="184" name="Google Shape;184;p30"/>
          <p:cNvSpPr txBox="1"/>
          <p:nvPr/>
        </p:nvSpPr>
        <p:spPr>
          <a:xfrm>
            <a:off x="2068650" y="1093650"/>
            <a:ext cx="5006700" cy="2956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Above all else, this should be an interactive visualization you are proud of.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All else is secondary.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Guidelines on Zulip but at least one user action and at least 6 variables though subject to exceptions (May 2 due date).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Pre-approved datasets in the course manual, reach out by April 21 if you have others.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2016400" y="1187625"/>
            <a:ext cx="4887300" cy="322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Live presentations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We will have three groups, one group will present and the other two provide feedback in expo-style. Only feedback that influences grade is from instructor. Friends and family welcome (may have 1 group be for those without preference or opt-out).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Zoom alternative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: Direct presentations (not expo) with peer feedback due to Zoom constraints.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Final project logistics</a:t>
            </a:r>
            <a:endParaRPr b="1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4915750" y="2280300"/>
            <a:ext cx="3397800" cy="58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Appendix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896700" y="845850"/>
            <a:ext cx="3397800" cy="345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Intro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Thinkers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Wrap up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/>
        </p:nvSpPr>
        <p:spPr>
          <a:xfrm>
            <a:off x="315825" y="845975"/>
            <a:ext cx="8403300" cy="3959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558800" marR="101600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Shatov, "White Digital Device at 12 00," Unsplash, 2021.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https://unsplash.com/photos/white-digital-device-at-12-00-DHl49oyrn7Y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Victor, "Stop Drawing Dead Fish," SIGGRAPH, 2012.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https://vimeo.com/64895205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Wikipedia Contributors, "PLATO," Wikimedia Foundation, 2025.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https://en.wikipedia.org/wiki/PLATO_(computer_system)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Kenneth E. Iverson Estates, "Kenneth Eugene Iverson (17 December 1920 – 19 October 2004)," Wikimedia Foundation, 2017.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https://en.wikipedia.org/wiki/Kenneth_E._Iverson#/media/File:Kei_younger.jpg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The Grainger College of Engineering, "Donald L. Bitzer," University of Illinois Urbana-Champaign, 2004.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https://grainger.illinois.edu/alumni/distinguished/Donald-Bitzer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K. Iverson, "Notation as a Tool of Thought," ACM, 1980.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10.1145/358896.358899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Victor, "Bret Victor," Wikimedia Foundation, 2013.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https://en.wikipedia.org/wiki/Bret_Victor#/media/File:Bret_Victor.png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Victor, "Explorable Explanations," Bret Victor, 2011.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https://worrydream.com/ExplorableExplanations/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Appleton, "Programming Portals," Maggie Appleton, 2022.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https://maggieappleton.com/programming-portals/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Appleton, "Tools for Thought as Cultural Practices, not Computational Objects," Maggie Appleton, 2025.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https://maggieappleton.com/tools-thought-talk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Appleton, "Maggie Appleton," Maggie Appleton.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https://maggieappleton.com/about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558800" marR="10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GDC, "Nicky Case 2019 Crop Photo," Wikimedia Foundation, 2025.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https://en.wikipedia.org/wiki/Nicky_Case#/media/File:Nicky_Case_-_Game_Developers_Conference_2019_Crop.png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Stop drawing dead fish</a:t>
            </a:r>
            <a:endParaRPr b="1" sz="1000"/>
          </a:p>
        </p:txBody>
      </p:sp>
      <p:pic>
        <p:nvPicPr>
          <p:cNvPr descr="An incredible talk by Bret Victor about the essence of digital art." id="74" name="Google Shape;74;p16" title="Bret Victor - Stop Drawing Dead Fis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963" y="628263"/>
            <a:ext cx="6910175" cy="38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896700" y="845850"/>
            <a:ext cx="3397800" cy="345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Intro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Thinkers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Wrap up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Final project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ingredients - Don Blitzer and Kenneth Iverson</a:t>
            </a:r>
            <a:endParaRPr b="1" sz="10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752" y="929750"/>
            <a:ext cx="2679450" cy="20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101" y="3326947"/>
            <a:ext cx="1024800" cy="140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9" name="Google Shape;89;p18" title="IMG_1006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852" y="826388"/>
            <a:ext cx="4029683" cy="226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6">
            <a:alphaModFix/>
          </a:blip>
          <a:srcRect b="24568" l="0" r="0" t="0"/>
          <a:stretch/>
        </p:blipFill>
        <p:spPr>
          <a:xfrm>
            <a:off x="2423198" y="3217600"/>
            <a:ext cx="1648500" cy="1626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ingredients - Bret Victor</a:t>
            </a:r>
            <a:endParaRPr b="1" sz="1000"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25071" l="0" r="0" t="0"/>
          <a:stretch/>
        </p:blipFill>
        <p:spPr>
          <a:xfrm>
            <a:off x="648625" y="3327300"/>
            <a:ext cx="1435800" cy="143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17156" l="0" r="0" t="0"/>
          <a:stretch/>
        </p:blipFill>
        <p:spPr>
          <a:xfrm>
            <a:off x="2313475" y="755550"/>
            <a:ext cx="6812275" cy="41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163" y="888900"/>
            <a:ext cx="2198724" cy="183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ingredients - Maggie Appleton</a:t>
            </a:r>
            <a:endParaRPr b="1" sz="1000"/>
          </a:p>
        </p:txBody>
      </p:sp>
      <p:pic>
        <p:nvPicPr>
          <p:cNvPr id="106" name="Google Shape;106;p20" title="IMG_1010.jpeg"/>
          <p:cNvPicPr preferRelativeResize="0"/>
          <p:nvPr/>
        </p:nvPicPr>
        <p:blipFill rotWithShape="1">
          <a:blip r:embed="rId3">
            <a:alphaModFix/>
          </a:blip>
          <a:srcRect b="30570" l="0" r="0" t="0"/>
          <a:stretch/>
        </p:blipFill>
        <p:spPr>
          <a:xfrm>
            <a:off x="585100" y="3193050"/>
            <a:ext cx="1003800" cy="104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600" y="565050"/>
            <a:ext cx="6892508" cy="43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ingredients - Maggie Appleton</a:t>
            </a:r>
            <a:endParaRPr b="1" sz="1000"/>
          </a:p>
        </p:txBody>
      </p:sp>
      <p:pic>
        <p:nvPicPr>
          <p:cNvPr id="114" name="Google Shape;114;p21" title="IMG_1010.jpeg"/>
          <p:cNvPicPr preferRelativeResize="0"/>
          <p:nvPr/>
        </p:nvPicPr>
        <p:blipFill rotWithShape="1">
          <a:blip r:embed="rId3">
            <a:alphaModFix/>
          </a:blip>
          <a:srcRect b="30570" l="0" r="0" t="0"/>
          <a:stretch/>
        </p:blipFill>
        <p:spPr>
          <a:xfrm>
            <a:off x="6751075" y="2153200"/>
            <a:ext cx="1280700" cy="13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100" y="653500"/>
            <a:ext cx="4964102" cy="43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ingredients - Nicky Case</a:t>
            </a:r>
            <a:endParaRPr b="1" sz="1000"/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6939" r="29917" t="3846"/>
          <a:stretch/>
        </p:blipFill>
        <p:spPr>
          <a:xfrm>
            <a:off x="1040950" y="1748550"/>
            <a:ext cx="1623600" cy="164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3571875" y="1782600"/>
            <a:ext cx="4823700" cy="1578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Parable of the Polygons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Evolution of Trust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Explorable Explanations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