
<file path=[Content_Types].xml><?xml version="1.0" encoding="utf-8"?>
<Types xmlns="http://schemas.openxmlformats.org/package/2006/content-types">
  <Default ContentType="application/x-fontdata" Extension="fntdata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arget="ppt/presentation.xml" Type="http://schemas.openxmlformats.org/officeDocument/2006/relationships/officeDocument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aveSubsetFonts="1" strictFirstAndLastChars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5143500"/>
  <p:notesSz cx="6858000" cy="9144000"/>
  <p:embeddedFontLst>
    <p:embeddedFont>
      <p:font typeface="Lora"/>
      <p:regular r:id="rId12"/>
      <p:bold r:id="rId13"/>
      <p:italic r:id="rId14"/>
      <p:boldItalic r:id="rId15"/>
    </p:embeddedFont>
    <p:embeddedFont>
      <p:font typeface="IBM Plex Mono"/>
      <p:regular r:id="rId16"/>
      <p:bold r:id="rId17"/>
      <p:italic r:id="rId18"/>
      <p:boldItalic r:id="rId19"/>
    </p:embeddedFont>
  </p:embeddedFontLst>
  <p:defaultText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d="100" n="100"/>
          <a:sy d="100" n="100"/>
        </p:scale>
        <p:origin x="0" y="0"/>
      </p:cViewPr>
      <p:guideLst>
        <p:guide orient="horz" pos="1620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9" Target="fonts/IBMPlexMono-boldItalic.fntdata" Type="http://schemas.openxmlformats.org/officeDocument/2006/relationships/font"/><Relationship Id="rId18" Target="fonts/IBMPlexMono-italic.fntdata" Type="http://schemas.openxmlformats.org/officeDocument/2006/relationships/font"/><Relationship Id="rId17" Target="fonts/IBMPlexMono-bold.fntdata" Type="http://schemas.openxmlformats.org/officeDocument/2006/relationships/font"/><Relationship Id="rId16" Target="fonts/IBMPlexMono-regular.fntdata" Type="http://schemas.openxmlformats.org/officeDocument/2006/relationships/font"/><Relationship Id="rId15" Target="fonts/Lora-boldItalic.fntdata" Type="http://schemas.openxmlformats.org/officeDocument/2006/relationships/font"/><Relationship Id="rId14" Target="fonts/Lora-italic.fntdata" Type="http://schemas.openxmlformats.org/officeDocument/2006/relationships/font"/><Relationship Id="rId13" Target="fonts/Lora-bold.fntdata" Type="http://schemas.openxmlformats.org/officeDocument/2006/relationships/font"/><Relationship Id="rId12" Target="fonts/Lora-regular.fntdata" Type="http://schemas.openxmlformats.org/officeDocument/2006/relationships/font"/><Relationship Id="rId11" Target="slides/slide6.xml" Type="http://schemas.openxmlformats.org/officeDocument/2006/relationships/slide"/><Relationship Id="rId10" Target="slides/slide5.xml" Type="http://schemas.openxmlformats.org/officeDocument/2006/relationships/slide"/><Relationship Id="rId9" Target="slides/slide4.xml" Type="http://schemas.openxmlformats.org/officeDocument/2006/relationships/slide"/><Relationship Id="rId8" Target="slides/slide3.xml" Type="http://schemas.openxmlformats.org/officeDocument/2006/relationships/slide"/><Relationship Id="rId7" Target="slides/slide2.xml" Type="http://schemas.openxmlformats.org/officeDocument/2006/relationships/slide"/><Relationship Id="rId6" Target="slides/slide1.xml" Type="http://schemas.openxmlformats.org/officeDocument/2006/relationships/slide"/><Relationship Id="rId5" Target="notesMasters/notesMaster1.xml" Type="http://schemas.openxmlformats.org/officeDocument/2006/relationships/notesMaster"/><Relationship Id="rId4" Target="slideMasters/slideMaster1.xml" Type="http://schemas.openxmlformats.org/officeDocument/2006/relationships/slideMaster"/><Relationship Id="rId3" Target="presProps.xml" Type="http://schemas.openxmlformats.org/officeDocument/2006/relationships/presProps"/><Relationship Id="rId2" Target="viewProps.xml" Type="http://schemas.openxmlformats.org/officeDocument/2006/relationships/viewProps"/><Relationship Id="rId1" Target="theme/theme1.xml" Type="http://schemas.openxmlformats.org/officeDocument/2006/relationships/theme"/></Relationships>
</file>

<file path=ppt/notesMasters/_rels/notesMaster1.xml.rels><?xml version="1.0" encoding="UTF-8" standalone="yes"?>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folHlink="folHlink" hlink="hlink" tx1="dk1" tx2="lt2"/>
  <p:notes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2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3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4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5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6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3e463563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3e463563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4989eaae53_4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4989eaae53_4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49803739c9_1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49803739c9_1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3881a339a9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3881a339a9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3bcd7df53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3bcd7df53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="b" anchorCtr="0" bIns="91425" lIns="91425" numCol="1" rIns="91425" spcFirstLastPara="1" tIns="91425" wrap="square">
            <a:norm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algn="ctr" lvl="1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algn="ctr" lvl="2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algn="ctr" lvl="3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algn="ctr" lvl="4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algn="ctr" lvl="5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algn="ctr" lvl="6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algn="ctr" lvl="7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algn="ctr" lvl="8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rm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="ctr" anchorCtr="0" bIns="91425" lIns="91425" numCol="1" rIns="91425" spcFirstLastPara="1" tIns="91425" wrap="square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en"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="b" anchorCtr="0" bIns="91425" lIns="91425" numCol="1" rIns="91425" spcFirstLastPara="1" tIns="91425" wrap="square">
            <a:norm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algn="ctr"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algn="ctr"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algn="ctr"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algn="ctr"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algn="ctr"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algn="ctr"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algn="ctr"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algn="ctr"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rmAutofit/>
          </a:bodyPr>
          <a:lstStyle>
            <a:lvl1pPr algn="ctr"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algn="ctr"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algn="ctr"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algn="ctr"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algn="ctr"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algn="ctr"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algn="ctr"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algn="ctr"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algn="ctr"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="ctr" anchorCtr="0" bIns="91425" lIns="91425" numCol="1" rIns="91425" spcFirstLastPara="1" tIns="91425" wrap="square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en"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="ctr" anchorCtr="0" bIns="91425" lIns="91425" numCol="1" rIns="91425" spcFirstLastPara="1" tIns="91425" wrap="square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en"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="ctr" anchorCtr="0" bIns="91425" lIns="91425" numCol="1" rIns="91425" spcFirstLastPara="1" tIns="91425" wrap="square">
            <a:norm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algn="ctr"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algn="ctr"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algn="ctr"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algn="ctr"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algn="ctr"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algn="ctr"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algn="ctr"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algn="ctr"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="ctr" anchorCtr="0" bIns="91425" lIns="91425" numCol="1" rIns="91425" spcFirstLastPara="1" tIns="91425" wrap="square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en"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="ctr" anchorCtr="0" bIns="91425" lIns="91425" numCol="1" rIns="91425" spcFirstLastPara="1" tIns="91425" wrap="square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en"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="ctr" anchorCtr="0" bIns="91425" lIns="91425" numCol="1" rIns="91425" spcFirstLastPara="1" tIns="91425" wrap="square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en"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="ctr" anchorCtr="0" bIns="91425" lIns="91425" numCol="1" rIns="91425" spcFirstLastPara="1" tIns="91425" wrap="square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en"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="b" anchorCtr="0" bIns="91425" lIns="91425" numCol="1" rIns="91425" spcFirstLastPara="1" tIns="91425" wrap="square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="ctr" anchorCtr="0" bIns="91425" lIns="91425" numCol="1" rIns="91425" spcFirstLastPara="1" tIns="91425" wrap="square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en"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="ctr" anchorCtr="0" bIns="91425" lIns="91425" numCol="1" rIns="91425" spcFirstLastPara="1" tIns="91425" wrap="square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="ctr" anchorCtr="0" bIns="91425" lIns="91425" numCol="1" rIns="91425" spcFirstLastPara="1" tIns="91425" wrap="square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en"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="ctr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="b" anchorCtr="0" bIns="91425" lIns="91425" numCol="1" rIns="91425" spcFirstLastPara="1" tIns="91425" wrap="square">
            <a:normAutofit/>
          </a:bodyPr>
          <a:lstStyle>
            <a:lvl1pPr algn="ctr"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algn="ctr"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algn="ctr"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algn="ctr"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algn="ctr"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algn="ctr"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algn="ctr"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algn="ctr"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algn="ctr"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rm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="ctr" anchorCtr="0" bIns="91425" lIns="91425" numCol="1" rIns="91425" spcFirstLastPara="1" tIns="91425" wrap="square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="ctr" anchorCtr="0" bIns="91425" lIns="91425" numCol="1" rIns="91425" spcFirstLastPara="1" tIns="91425" wrap="square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en"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="ctr" anchorCtr="0" bIns="91425" lIns="91425" numCol="1" rIns="91425" spcFirstLastPara="1" tIns="91425" wrap="square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="ctr" anchorCtr="0" bIns="91425" lIns="91425" numCol="1" rIns="91425" spcFirstLastPara="1" tIns="91425" wrap="square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en"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2" Target="../slideLayouts/slideLayout11.xml" Type="http://schemas.openxmlformats.org/officeDocument/2006/relationships/slideLayout"/><Relationship Id="rId11" Target="../slideLayouts/slideLayout10.xml" Type="http://schemas.openxmlformats.org/officeDocument/2006/relationships/slideLayout"/><Relationship Id="rId9" Target="../slideLayouts/slideLayout8.xml" Type="http://schemas.openxmlformats.org/officeDocument/2006/relationships/slideLayout"/><Relationship Id="rId10" Target="../slideLayouts/slideLayout9.xml" Type="http://schemas.openxmlformats.org/officeDocument/2006/relationships/slideLayout"/><Relationship Id="rId8" Target="../slideLayouts/slideLayout7.xml" Type="http://schemas.openxmlformats.org/officeDocument/2006/relationships/slideLayout"/><Relationship Id="rId7" Target="../slideLayouts/slideLayout6.xml" Type="http://schemas.openxmlformats.org/officeDocument/2006/relationships/slideLayout"/><Relationship Id="rId6" Target="../slideLayouts/slideLayout5.xml" Type="http://schemas.openxmlformats.org/officeDocument/2006/relationships/slideLayout"/><Relationship Id="rId5" Target="../slideLayouts/slideLayout4.xml" Type="http://schemas.openxmlformats.org/officeDocument/2006/relationships/slideLayout"/><Relationship Id="rId4" Target="../slideLayouts/slideLayout3.xml" Type="http://schemas.openxmlformats.org/officeDocument/2006/relationships/slideLayout"/><Relationship Id="rId3" Target="../slideLayouts/slideLayout2.xml" Type="http://schemas.openxmlformats.org/officeDocument/2006/relationships/slideLayout"/><Relationship Id="rId2" Target="../slideLayouts/slideLayout1.xml" Type="http://schemas.openxmlformats.org/officeDocument/2006/relationships/slideLayout"/><Relationship Id="rId1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="ctr" anchorCtr="0" bIns="91425" lIns="91425" numCol="1" rIns="91425" spcFirstLastPara="1" tIns="91425" wrap="square">
            <a:normAutofit/>
          </a:bodyPr>
          <a:lstStyle>
            <a:lvl1pPr algn="r" lvl="0">
              <a:buNone/>
              <a:defRPr sz="1000">
                <a:solidFill>
                  <a:schemeClr val="dk2"/>
                </a:solidFill>
              </a:defRPr>
            </a:lvl1pPr>
            <a:lvl2pPr algn="r" lvl="1">
              <a:buNone/>
              <a:defRPr sz="1000">
                <a:solidFill>
                  <a:schemeClr val="dk2"/>
                </a:solidFill>
              </a:defRPr>
            </a:lvl2pPr>
            <a:lvl3pPr algn="r" lvl="2">
              <a:buNone/>
              <a:defRPr sz="1000">
                <a:solidFill>
                  <a:schemeClr val="dk2"/>
                </a:solidFill>
              </a:defRPr>
            </a:lvl3pPr>
            <a:lvl4pPr algn="r" lvl="3">
              <a:buNone/>
              <a:defRPr sz="1000">
                <a:solidFill>
                  <a:schemeClr val="dk2"/>
                </a:solidFill>
              </a:defRPr>
            </a:lvl4pPr>
            <a:lvl5pPr algn="r" lvl="4">
              <a:buNone/>
              <a:defRPr sz="1000">
                <a:solidFill>
                  <a:schemeClr val="dk2"/>
                </a:solidFill>
              </a:defRPr>
            </a:lvl5pPr>
            <a:lvl6pPr algn="r" lvl="5">
              <a:buNone/>
              <a:defRPr sz="1000">
                <a:solidFill>
                  <a:schemeClr val="dk2"/>
                </a:solidFill>
              </a:defRPr>
            </a:lvl6pPr>
            <a:lvl7pPr algn="r" lvl="6">
              <a:buNone/>
              <a:defRPr sz="1000">
                <a:solidFill>
                  <a:schemeClr val="dk2"/>
                </a:solidFill>
              </a:defRPr>
            </a:lvl7pPr>
            <a:lvl8pPr algn="r" lvl="7">
              <a:buNone/>
              <a:defRPr sz="1000">
                <a:solidFill>
                  <a:schemeClr val="dk2"/>
                </a:solidFill>
              </a:defRPr>
            </a:lvl8pPr>
            <a:lvl9pPr algn="r" lvl="8">
              <a:buNone/>
              <a:defRPr sz="1000">
                <a:solidFill>
                  <a:schemeClr val="dk2"/>
                </a:solidFill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en"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folHlink="folHlink" hlink="hlink" tx1="dk1" tx2="lt2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3" Target="../media/image2.jp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<Relationships xmlns="http://schemas.openxmlformats.org/package/2006/relationships"><Relationship Id="rId3" Target="../media/image3.png" Type="http://schemas.openxmlformats.org/officeDocument/2006/relationships/image"/><Relationship Id="rId2" Target="../notesSlides/notesSlide2.xml" Type="http://schemas.openxmlformats.org/officeDocument/2006/relationships/notesSlide"/><Relationship Id="rId1" Target="../slideLayouts/slideLayout1.xml" Type="http://schemas.openxmlformats.org/officeDocument/2006/relationships/slideLayout"/></Relationships>
</file>

<file path=ppt/slides/_rels/slide3.xml.rels><?xml version="1.0" encoding="UTF-8" standalone="yes"?><Relationships xmlns="http://schemas.openxmlformats.org/package/2006/relationships"><Relationship Id="rId3" Target="../media/image4.png" Type="http://schemas.openxmlformats.org/officeDocument/2006/relationships/image"/><Relationship Id="rId2" Target="../notesSlides/notesSlide3.xml" Type="http://schemas.openxmlformats.org/officeDocument/2006/relationships/notesSlide"/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<Relationships xmlns="http://schemas.openxmlformats.org/package/2006/relationships"><Relationship Id="rId2" Target="../notesSlides/notesSlide4.xml" Type="http://schemas.openxmlformats.org/officeDocument/2006/relationships/notesSlide"/><Relationship Id="rId1" Target="../slideLayouts/slideLayout1.xml" Type="http://schemas.openxmlformats.org/officeDocument/2006/relationships/slideLayout"/></Relationships>
</file>

<file path=ppt/slides/_rels/slide5.xml.rels><?xml version="1.0" encoding="UTF-8" standalone="yes"?><Relationships xmlns="http://schemas.openxmlformats.org/package/2006/relationships"><Relationship Id="rId6" Target="https://strategywiki.org/wiki/Super_Mario_Bros./World_1" TargetMode="External" Type="http://schemas.openxmlformats.org/officeDocument/2006/relationships/hyperlink"/><Relationship Id="rId5" Target="https://www.doi.org/10.1126/science.adr3837" TargetMode="External" Type="http://schemas.openxmlformats.org/officeDocument/2006/relationships/hyperlink"/><Relationship Id="rId4" Target="https://global-plastics-tool.org/" TargetMode="External" Type="http://schemas.openxmlformats.org/officeDocument/2006/relationships/hyperlink"/><Relationship Id="rId3" Target="https://www.ludicamag.com/spiritfarer-la-morte-felice/" TargetMode="External" Type="http://schemas.openxmlformats.org/officeDocument/2006/relationships/hyperlink"/><Relationship Id="rId2" Target="../notesSlides/notesSlide5.xml" Type="http://schemas.openxmlformats.org/officeDocument/2006/relationships/notesSlide"/><Relationship Id="rId1" Target="../slideLayouts/slideLayout1.xml" Type="http://schemas.openxmlformats.org/officeDocument/2006/relationships/slideLayout"/></Relationships>
</file>

<file path=ppt/slides/_rels/slide6.xml.rels><?xml version="1.0" encoding="UTF-8" standalone="yes"?><Relationships xmlns="http://schemas.openxmlformats.org/package/2006/relationships"><Relationship Id="rId3" Target="../media/image1.png" Type="http://schemas.openxmlformats.org/officeDocument/2006/relationships/image"/><Relationship Id="rId2" Target="../notesSlides/notesSlide6.xml" Type="http://schemas.openxmlformats.org/officeDocument/2006/relationships/notesSlide"/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5468200" y="1482300"/>
            <a:ext cx="3397800" cy="21789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b="1" lang="en" sz="2500">
                <a:latin typeface="IBM Plex Mono"/>
                <a:ea typeface="IBM Plex Mono"/>
                <a:cs typeface="IBM Plex Mono"/>
                <a:sym typeface="IBM Plex Mono"/>
              </a:rPr>
              <a:t>Interactive Experience</a:t>
            </a:r>
            <a:endParaRPr b="1" sz="2500">
              <a:solidFill>
                <a:srgbClr val="000000"/>
              </a:solidFill>
              <a:latin typeface="IBM Plex Mono"/>
              <a:ea typeface="IBM Plex Mono"/>
              <a:cs typeface="IBM Plex Mono"/>
              <a:sym typeface="IBM Plex Mono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rgbClr val="000000"/>
              </a:solidFill>
              <a:latin typeface="IBM Plex Mono"/>
              <a:ea typeface="IBM Plex Mono"/>
              <a:cs typeface="IBM Plex Mono"/>
              <a:sym typeface="IBM Plex Mono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altLang="en" lang="en" sz="1800">
                <a:solidFill>
                  <a:srgbClr val="000000"/>
                </a:solidFill>
                <a:latin typeface="Lora"/>
                <a:ea typeface="Lora"/>
                <a:cs typeface="Lora"/>
                <a:sym typeface="Lora"/>
              </a:rPr>
              <a:t>A Samuel Pottinger</a:t>
            </a:r>
            <a:endParaRPr sz="1800">
              <a:solidFill>
                <a:srgbClr val="000000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altLang="en" lang="en" sz="1800">
                <a:solidFill>
                  <a:srgbClr val="000000"/>
                </a:solidFill>
                <a:latin typeface="Lora"/>
                <a:ea typeface="Lora"/>
                <a:cs typeface="Lora"/>
                <a:sym typeface="Lora"/>
              </a:rPr>
              <a:t>Stat 198: IDSV</a:t>
            </a:r>
            <a:endParaRPr sz="1800">
              <a:solidFill>
                <a:srgbClr val="000000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altLang="en" lang="en" sz="1800">
                <a:latin typeface="Lora"/>
                <a:ea typeface="Lora"/>
                <a:cs typeface="Lora"/>
                <a:sym typeface="Lora"/>
              </a:rPr>
              <a:t>April 9</a:t>
            </a:r>
            <a:r>
              <a:rPr altLang="en" lang="en" sz="1800">
                <a:solidFill>
                  <a:srgbClr val="000000"/>
                </a:solidFill>
                <a:latin typeface="Lora"/>
                <a:ea typeface="Lora"/>
                <a:cs typeface="Lora"/>
                <a:sym typeface="Lora"/>
              </a:rPr>
              <a:t>, 2025</a:t>
            </a:r>
            <a:endParaRPr sz="2500">
              <a:solidFill>
                <a:srgbClr val="000000"/>
              </a:solidFill>
              <a:latin typeface="IBM Plex Mono"/>
              <a:ea typeface="IBM Plex Mono"/>
              <a:cs typeface="IBM Plex Mono"/>
              <a:sym typeface="IBM Plex Mono"/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5000" y="1180350"/>
            <a:ext cx="4947000" cy="2782800"/>
          </a:xfrm>
          <a:prstGeom prst="roundRect">
            <a:avLst>
              <a:gd fmla="val 10380" name="adj"/>
            </a:avLst>
          </a:prstGeom>
          <a:noFill/>
          <a:ln>
            <a:noFill/>
          </a:ln>
          <a:effectLst>
            <a:outerShdw algn="bl" blurRad="57150" dir="5400000" dist="19050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/>
          <p:nvPr/>
        </p:nvSpPr>
        <p:spPr>
          <a:xfrm>
            <a:off x="-10200" y="0"/>
            <a:ext cx="9164400" cy="507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="ctr" anchorCtr="0" bIns="91425" lIns="91425" numCol="1" rIns="91425" spcFirstLastPara="1" tIns="91425" wrap="square">
            <a:noAutofit/>
          </a:bodyPr>
          <a:lstStyle/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/>
        </p:nvSpPr>
        <p:spPr>
          <a:xfrm>
            <a:off x="0" y="0"/>
            <a:ext cx="9020100" cy="5079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sp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b="1" lang="en" sz="2100">
                <a:solidFill>
                  <a:schemeClr val="dk1"/>
                </a:solidFill>
                <a:latin typeface="IBM Plex Mono"/>
                <a:ea typeface="IBM Plex Mono"/>
                <a:cs typeface="IBM Plex Mono"/>
                <a:sym typeface="IBM Plex Mono"/>
              </a:rPr>
              <a:t>One last thing</a:t>
            </a:r>
            <a:r>
              <a:rPr altLang="en" b="1" lang="en" sz="2100">
                <a:solidFill>
                  <a:schemeClr val="dk1"/>
                </a:solidFill>
                <a:latin typeface="IBM Plex Mono"/>
                <a:ea typeface="IBM Plex Mono"/>
                <a:cs typeface="IBM Plex Mono"/>
                <a:sym typeface="IBM Plex Mono"/>
              </a:rPr>
              <a:t>...</a:t>
            </a:r>
            <a:endParaRPr b="1" sz="1000"/>
          </a:p>
        </p:txBody>
      </p:sp>
      <p:sp>
        <p:nvSpPr>
          <p:cNvPr id="70" name="Google Shape;70;p15"/>
          <p:cNvSpPr txBox="1"/>
          <p:nvPr/>
        </p:nvSpPr>
        <p:spPr>
          <a:xfrm>
            <a:off x="225600" y="645150"/>
            <a:ext cx="8437200" cy="25557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b="1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Player loops:</a:t>
            </a:r>
            <a:endParaRPr b="1"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Primary loop: What’s the moment to moment action?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Secondary loop: What’s the medium term goal that is served by the primary loop?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Tertiary loop: What long term goal is served by the primary loop?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7513" y="3440250"/>
            <a:ext cx="7173375" cy="1424500"/>
          </a:xfrm>
          <a:prstGeom prst="rect">
            <a:avLst/>
          </a:prstGeom>
          <a:noFill/>
          <a:ln>
            <a:noFill/>
          </a:ln>
          <a:effectLst>
            <a:outerShdw algn="bl" blurRad="57150" dir="5400000" dist="19050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/>
          <p:nvPr/>
        </p:nvSpPr>
        <p:spPr>
          <a:xfrm>
            <a:off x="-10200" y="0"/>
            <a:ext cx="9164400" cy="507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="ctr" anchorCtr="0" bIns="91425" lIns="91425" numCol="1" rIns="91425" spcFirstLastPara="1" tIns="91425" wrap="square">
            <a:noAutofit/>
          </a:bodyPr>
          <a:lstStyle/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6"/>
          <p:cNvSpPr txBox="1"/>
          <p:nvPr/>
        </p:nvSpPr>
        <p:spPr>
          <a:xfrm>
            <a:off x="0" y="0"/>
            <a:ext cx="9020100" cy="5079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sp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b="1" lang="en" sz="2100">
                <a:solidFill>
                  <a:schemeClr val="dk1"/>
                </a:solidFill>
                <a:latin typeface="IBM Plex Mono"/>
                <a:ea typeface="IBM Plex Mono"/>
                <a:cs typeface="IBM Plex Mono"/>
                <a:sym typeface="IBM Plex Mono"/>
              </a:rPr>
              <a:t>One last thing...</a:t>
            </a:r>
            <a:endParaRPr b="1" sz="1000"/>
          </a:p>
        </p:txBody>
      </p:sp>
      <p:sp>
        <p:nvSpPr>
          <p:cNvPr id="78" name="Google Shape;78;p16"/>
          <p:cNvSpPr txBox="1"/>
          <p:nvPr/>
        </p:nvSpPr>
        <p:spPr>
          <a:xfrm>
            <a:off x="5425500" y="807600"/>
            <a:ext cx="3192300" cy="35283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b="1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Player loops:</a:t>
            </a:r>
            <a:endParaRPr b="1"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Primary loop: What’s the moment to moment action?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Secondary loop: What’s the medium term goal that is served by the primary loop?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Tertiary loop: What long term goal is served by the primary loop?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</p:txBody>
      </p:sp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3675" y="954025"/>
            <a:ext cx="5120701" cy="3235443"/>
          </a:xfrm>
          <a:prstGeom prst="rect">
            <a:avLst/>
          </a:prstGeom>
          <a:noFill/>
          <a:ln cap="flat" cmpd="sng" w="9525">
            <a:solidFill>
              <a:srgbClr val="D9D9D9"/>
            </a:solidFill>
            <a:prstDash val="solid"/>
            <a:round/>
            <a:headEnd len="sm" type="none" w="sm"/>
            <a:tailEnd len="sm" type="none" w="sm"/>
          </a:ln>
          <a:effectLst>
            <a:outerShdw algn="bl" blurRad="57150" dir="5400000" dist="19050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/>
          <p:nvPr/>
        </p:nvSpPr>
        <p:spPr>
          <a:xfrm>
            <a:off x="-10200" y="0"/>
            <a:ext cx="9164400" cy="507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="ctr" anchorCtr="0" bIns="91425" lIns="91425" numCol="1" rIns="91425" spcFirstLastPara="1" tIns="91425" wrap="square">
            <a:noAutofit/>
          </a:bodyPr>
          <a:lstStyle/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7"/>
          <p:cNvSpPr txBox="1"/>
          <p:nvPr/>
        </p:nvSpPr>
        <p:spPr>
          <a:xfrm>
            <a:off x="0" y="0"/>
            <a:ext cx="9020100" cy="5079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sp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b="1" lang="en" sz="2100">
                <a:solidFill>
                  <a:schemeClr val="dk1"/>
                </a:solidFill>
                <a:latin typeface="IBM Plex Mono"/>
                <a:ea typeface="IBM Plex Mono"/>
                <a:cs typeface="IBM Plex Mono"/>
                <a:sym typeface="IBM Plex Mono"/>
              </a:rPr>
              <a:t>Groups and questions</a:t>
            </a:r>
            <a:endParaRPr b="1" sz="1000"/>
          </a:p>
        </p:txBody>
      </p:sp>
      <p:sp>
        <p:nvSpPr>
          <p:cNvPr id="86" name="Google Shape;86;p17"/>
          <p:cNvSpPr txBox="1"/>
          <p:nvPr/>
        </p:nvSpPr>
        <p:spPr>
          <a:xfrm>
            <a:off x="3257550" y="1162050"/>
            <a:ext cx="3549300" cy="4617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sp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7" name="Google Shape;87;p17"/>
          <p:cNvSpPr txBox="1"/>
          <p:nvPr/>
        </p:nvSpPr>
        <p:spPr>
          <a:xfrm>
            <a:off x="2198350" y="2082650"/>
            <a:ext cx="6058500" cy="4617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sp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8" name="Google Shape;88;p17"/>
          <p:cNvSpPr txBox="1"/>
          <p:nvPr/>
        </p:nvSpPr>
        <p:spPr>
          <a:xfrm>
            <a:off x="1148250" y="931050"/>
            <a:ext cx="6847500" cy="32814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Please sit with your groups (see sticky notes).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Discuss what you thought of the game.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Review the questions in the Zulip together as a group.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Write responses (each member should </a:t>
            </a:r>
            <a:r>
              <a:rPr altLang="en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submit</a:t>
            </a:r>
            <a:r>
              <a:rPr altLang="en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 their response to the questions in the main channel with at </a:t>
            </a:r>
            <a:r>
              <a:rPr altLang="en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mention</a:t>
            </a:r>
            <a:r>
              <a:rPr altLang="en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 to CourseBot).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Don’t </a:t>
            </a:r>
            <a:r>
              <a:rPr altLang="en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forget</a:t>
            </a:r>
            <a:r>
              <a:rPr altLang="en"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 the tie-in question.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/>
          <p:nvPr/>
        </p:nvSpPr>
        <p:spPr>
          <a:xfrm>
            <a:off x="-10200" y="0"/>
            <a:ext cx="9164400" cy="507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="ctr" anchorCtr="0" bIns="91425" lIns="91425" numCol="1" rIns="91425" spcFirstLastPara="1" tIns="91425" wrap="square">
            <a:noAutofit/>
          </a:bodyPr>
          <a:lstStyle/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8"/>
          <p:cNvSpPr txBox="1"/>
          <p:nvPr/>
        </p:nvSpPr>
        <p:spPr>
          <a:xfrm>
            <a:off x="0" y="0"/>
            <a:ext cx="9020100" cy="5079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sp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" b="1" lang="en" sz="2100">
                <a:solidFill>
                  <a:schemeClr val="dk1"/>
                </a:solidFill>
                <a:latin typeface="IBM Plex Mono"/>
                <a:ea typeface="IBM Plex Mono"/>
                <a:cs typeface="IBM Plex Mono"/>
                <a:sym typeface="IBM Plex Mono"/>
              </a:rPr>
              <a:t>Citations</a:t>
            </a:r>
            <a:endParaRPr b="1" sz="1000"/>
          </a:p>
        </p:txBody>
      </p:sp>
      <p:sp>
        <p:nvSpPr>
          <p:cNvPr id="95" name="Google Shape;95;p18"/>
          <p:cNvSpPr txBox="1"/>
          <p:nvPr/>
        </p:nvSpPr>
        <p:spPr>
          <a:xfrm>
            <a:off x="236850" y="637925"/>
            <a:ext cx="8546400" cy="43200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-282575" lvl="0" marL="4572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333333"/>
              </a:buClr>
              <a:buSzPts val="850"/>
              <a:buChar char="●"/>
            </a:pPr>
            <a:r>
              <a:rPr altLang="en" lang="en" sz="850">
                <a:solidFill>
                  <a:srgbClr val="333333"/>
                </a:solidFill>
                <a:highlight>
                  <a:srgbClr val="FFFFFF"/>
                </a:highlight>
              </a:rPr>
              <a:t>G. Nicoli, "Spiritfarer: la morte felice," Ludica, 2020. Available: </a:t>
            </a:r>
            <a:r>
              <a:rPr altLang="en" lang="en" sz="850" u="sng">
                <a:solidFill>
                  <a:srgbClr val="1010F0"/>
                </a:solidFill>
                <a:highlight>
                  <a:srgbClr val="FFFFFF"/>
                </a:highlight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https://www.ludicamag.com/spiritfarer-la-morte-felice/</a:t>
            </a:r>
            <a:endParaRPr sz="850" u="sng">
              <a:solidFill>
                <a:srgbClr val="1010F0"/>
              </a:solidFill>
              <a:highlight>
                <a:srgbClr val="FFFFFF"/>
              </a:highlight>
            </a:endParaRPr>
          </a:p>
          <a:p>
            <a:pPr algn="l" indent="-282575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850"/>
              <a:buChar char="●"/>
            </a:pPr>
            <a:r>
              <a:rPr altLang="en" lang="en" sz="850">
                <a:solidFill>
                  <a:srgbClr val="333333"/>
                </a:solidFill>
                <a:highlight>
                  <a:srgbClr val="FFFFFF"/>
                </a:highlight>
              </a:rPr>
              <a:t>A. Pottinger, R. Geyer, N. Biyani, C. Martinez, N. Nathan, M. Morse, M. de Bruyn, C. Boettiger, E. Baker, K. Koy, and D. McCauley, "Global Plastics AI Policy Tool," University of California, 2024. Available: </a:t>
            </a:r>
            <a:r>
              <a:rPr altLang="en" lang="en" sz="850" u="sng">
                <a:solidFill>
                  <a:srgbClr val="1010F0"/>
                </a:solidFill>
                <a:highlight>
                  <a:srgbClr val="FFFFFF"/>
                </a:highlight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https://global-plastics-tool.org/</a:t>
            </a:r>
            <a:endParaRPr sz="850" u="sng">
              <a:solidFill>
                <a:srgbClr val="1010F0"/>
              </a:solidFill>
              <a:highlight>
                <a:srgbClr val="FFFFFF"/>
              </a:highlight>
            </a:endParaRPr>
          </a:p>
          <a:p>
            <a:pPr algn="l" indent="-282575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850"/>
              <a:buChar char="●"/>
            </a:pPr>
            <a:r>
              <a:rPr altLang="en" lang="en" sz="850">
                <a:solidFill>
                  <a:srgbClr val="333333"/>
                </a:solidFill>
                <a:highlight>
                  <a:srgbClr val="FFFFFF"/>
                </a:highlight>
              </a:rPr>
              <a:t>A. Pottinger, R. Geyer, N. Biyani, C. Martinez, N. Nathan, M, Morse, C. Liu, S. Hu, M. de Bruyn, C. Boettiger, E. Baker, and D. McCauley, "Pathways to reduce global plastic waste mismanagement and greenhouse gas emissions by 2050," Science, 2024. doi: </a:t>
            </a:r>
            <a:r>
              <a:rPr altLang="en" lang="en" sz="850" u="sng">
                <a:solidFill>
                  <a:srgbClr val="1010F0"/>
                </a:solidFill>
                <a:highlight>
                  <a:srgbClr val="FFFFFF"/>
                </a:highlight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10.1126/science.adr3837</a:t>
            </a:r>
            <a:endParaRPr sz="850" u="sng">
              <a:solidFill>
                <a:srgbClr val="1010F0"/>
              </a:solidFill>
              <a:highlight>
                <a:srgbClr val="FFFFFF"/>
              </a:highlight>
            </a:endParaRPr>
          </a:p>
          <a:p>
            <a:pPr algn="l" indent="-282575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850"/>
              <a:buChar char="●"/>
            </a:pPr>
            <a:r>
              <a:rPr altLang="en" lang="en" sz="850">
                <a:solidFill>
                  <a:srgbClr val="333333"/>
                </a:solidFill>
                <a:highlight>
                  <a:srgbClr val="FFFFFF"/>
                </a:highlight>
              </a:rPr>
              <a:t>"Super Mario Brows. / World 1," Strategy Wiki. Available: </a:t>
            </a:r>
            <a:r>
              <a:rPr altLang="en" lang="en" sz="850" u="sng">
                <a:solidFill>
                  <a:srgbClr val="1010F0"/>
                </a:solidFill>
                <a:highlight>
                  <a:srgbClr val="FFFFFF"/>
                </a:highlight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https://strategywiki.org/wiki/Super_Mario_Bros./World_1</a:t>
            </a:r>
            <a:endParaRPr sz="11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1563" y="2238025"/>
            <a:ext cx="4300876" cy="667450"/>
          </a:xfrm>
          <a:prstGeom prst="rect">
            <a:avLst/>
          </a:prstGeom>
          <a:noFill/>
          <a:ln>
            <a:noFill/>
          </a:ln>
          <a:effectLst>
            <a:outerShdw algn="bl" blurRad="57150" dir="5400000" dist="19050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