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arget="ppt/presentation.xml" Type="http://schemas.openxmlformats.org/officeDocument/2006/relationships/officeDocument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aveSubsetFonts="1" strictFirstAndLastChars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9144000" cy="5143500"/>
  <p:notesSz cx="6858000" cy="9144000"/>
  <p:embeddedFontLst>
    <p:embeddedFont>
      <p:font typeface="Lora"/>
      <p:regular r:id="rId22"/>
      <p:bold r:id="rId23"/>
      <p:italic r:id="rId24"/>
      <p:boldItalic r:id="rId25"/>
    </p:embeddedFont>
    <p:embeddedFont>
      <p:font typeface="IBM Plex Mono"/>
      <p:regular r:id="rId26"/>
      <p:bold r:id="rId27"/>
      <p:italic r:id="rId28"/>
      <p:boldItalic r:id="rId29"/>
    </p:embeddedFont>
  </p:embeddedFontLst>
  <p:defaultText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d="100" n="100"/>
          <a:sy d="100" n="100"/>
        </p:scale>
        <p:origin x="0" y="0"/>
      </p:cViewPr>
      <p:guideLst>
        <p:guide orient="horz" pos="1620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7" Target="fonts/IBMPlexMono-bold.fntdata" Type="http://schemas.openxmlformats.org/officeDocument/2006/relationships/font"/><Relationship Id="rId26" Target="fonts/IBMPlexMono-regular.fntdata" Type="http://schemas.openxmlformats.org/officeDocument/2006/relationships/font"/><Relationship Id="rId25" Target="fonts/Lora-boldItalic.fntdata" Type="http://schemas.openxmlformats.org/officeDocument/2006/relationships/font"/><Relationship Id="rId24" Target="fonts/Lora-italic.fntdata" Type="http://schemas.openxmlformats.org/officeDocument/2006/relationships/font"/><Relationship Id="rId21" Target="slides/slide16.xml" Type="http://schemas.openxmlformats.org/officeDocument/2006/relationships/slide"/><Relationship Id="rId19" Target="slides/slide14.xml" Type="http://schemas.openxmlformats.org/officeDocument/2006/relationships/slide"/><Relationship Id="rId20" Target="slides/slide15.xml" Type="http://schemas.openxmlformats.org/officeDocument/2006/relationships/slide"/><Relationship Id="rId18" Target="slides/slide13.xml" Type="http://schemas.openxmlformats.org/officeDocument/2006/relationships/slide"/><Relationship Id="rId17" Target="slides/slide12.xml" Type="http://schemas.openxmlformats.org/officeDocument/2006/relationships/slide"/><Relationship Id="rId16" Target="slides/slide11.xml" Type="http://schemas.openxmlformats.org/officeDocument/2006/relationships/slide"/><Relationship Id="rId15" Target="slides/slide10.xml" Type="http://schemas.openxmlformats.org/officeDocument/2006/relationships/slide"/><Relationship Id="rId14" Target="slides/slide9.xml" Type="http://schemas.openxmlformats.org/officeDocument/2006/relationships/slide"/><Relationship Id="rId13" Target="slides/slide8.xml" Type="http://schemas.openxmlformats.org/officeDocument/2006/relationships/slide"/><Relationship Id="rId12" Target="slides/slide7.xml" Type="http://schemas.openxmlformats.org/officeDocument/2006/relationships/slide"/><Relationship Id="rId11" Target="slides/slide6.xml" Type="http://schemas.openxmlformats.org/officeDocument/2006/relationships/slide"/><Relationship Id="rId10" Target="slides/slide5.xml" Type="http://schemas.openxmlformats.org/officeDocument/2006/relationships/slide"/><Relationship Id="rId9" Target="slides/slide4.xml" Type="http://schemas.openxmlformats.org/officeDocument/2006/relationships/slide"/><Relationship Id="rId8" Target="slides/slide3.xml" Type="http://schemas.openxmlformats.org/officeDocument/2006/relationships/slide"/><Relationship Id="rId7" Target="slides/slide2.xml" Type="http://schemas.openxmlformats.org/officeDocument/2006/relationships/slide"/><Relationship Id="rId6" Target="slides/slide1.xml" Type="http://schemas.openxmlformats.org/officeDocument/2006/relationships/slide"/><Relationship Id="rId5" Target="notesMasters/notesMaster1.xml" Type="http://schemas.openxmlformats.org/officeDocument/2006/relationships/notesMaster"/><Relationship Id="rId4" Target="slideMasters/slideMaster1.xml" Type="http://schemas.openxmlformats.org/officeDocument/2006/relationships/slideMaster"/><Relationship Id="rId3" Target="presProps.xml" Type="http://schemas.openxmlformats.org/officeDocument/2006/relationships/presProps"/><Relationship Id="rId23" Target="fonts/Lora-bold.fntdata" Type="http://schemas.openxmlformats.org/officeDocument/2006/relationships/font"/><Relationship Id="rId29" Target="fonts/IBMPlexMono-boldItalic.fntdata" Type="http://schemas.openxmlformats.org/officeDocument/2006/relationships/font"/><Relationship Id="rId2" Target="viewProps.xml" Type="http://schemas.openxmlformats.org/officeDocument/2006/relationships/viewProps"/><Relationship Id="rId22" Target="fonts/Lora-regular.fntdata" Type="http://schemas.openxmlformats.org/officeDocument/2006/relationships/font"/><Relationship Id="rId28" Target="fonts/IBMPlexMono-italic.fntdata" Type="http://schemas.openxmlformats.org/officeDocument/2006/relationships/font"/><Relationship Id="rId1" Target="theme/theme1.xml" Type="http://schemas.openxmlformats.org/officeDocument/2006/relationships/theme"/></Relationships>
</file>

<file path=ppt/notesMasters/_rels/notesMaster1.xml.rels><?xml version="1.0" encoding="UTF-8" standalone="yes"?>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folHlink="folHlink" hlink="hlink" tx1="dk1" tx2="lt2"/>
  <p:notes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0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1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2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3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4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5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6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3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4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5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6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7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8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9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47259f2f0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47259f2f0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47259f2f0e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47259f2f0e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47259f2f0e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47259f2f0e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47259f2f0e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47259f2f0e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3e463563f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3e463563f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3881a339a9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3881a339a9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3bcd7df53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3bcd7df53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3e463563f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3e463563f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471c8fbc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471c8fbc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471c8fbc0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471c8fbc0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47259f2f0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47259f2f0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47259f2f0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47259f2f0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47259f2f0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47259f2f0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47259f2f0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47259f2f0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47259f2f0e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47259f2f0e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="b" anchorCtr="0" bIns="91425" lIns="91425" numCol="1" rIns="91425" spcFirstLastPara="1" tIns="91425" wrap="square">
            <a:norm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algn="ctr"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algn="ctr"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algn="ctr"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algn="ctr"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algn="ctr"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algn="ctr"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algn="ctr"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algn="ctr"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algn="ctr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algn="ctr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algn="ctr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algn="ctr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algn="ctr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algn="ctr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algn="ctr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algn="ctr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="b" anchorCtr="0" bIns="91425" lIns="91425" numCol="1" rIns="91425" spcFirstLastPara="1" tIns="91425" wrap="square">
            <a:norm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algn="ctr"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algn="ctr"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algn="ctr"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algn="ctr"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algn="ctr"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algn="ctr"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algn="ctr"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algn="ctr"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algn="ctr"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algn="ctr"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algn="ctr"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algn="ctr"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algn="ctr"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algn="ctr"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algn="ctr"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algn="ctr"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algn="ctr"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algn="ctr"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algn="ctr"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algn="ctr"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algn="ctr"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algn="ctr"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algn="ctr"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algn="ctr"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algn="ctr"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="b" anchorCtr="0" bIns="91425" lIns="91425" numCol="1" rIns="91425" spcFirstLastPara="1" tIns="91425" wrap="square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="b" anchorCtr="0" bIns="91425" lIns="91425" numCol="1" rIns="91425" spcFirstLastPara="1" tIns="91425" wrap="square">
            <a:norm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algn="ctr"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algn="ctr"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algn="ctr"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algn="ctr"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algn="ctr"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algn="ctr"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algn="ctr"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algn="ctr"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algn="ctr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algn="ctr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algn="ctr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algn="ctr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algn="ctr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algn="ctr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algn="ctr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algn="ctr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2" Target="../slideLayouts/slideLayout11.xml" Type="http://schemas.openxmlformats.org/officeDocument/2006/relationships/slideLayout"/><Relationship Id="rId11" Target="../slideLayouts/slideLayout10.xml" Type="http://schemas.openxmlformats.org/officeDocument/2006/relationships/slideLayout"/><Relationship Id="rId9" Target="../slideLayouts/slideLayout8.xml" Type="http://schemas.openxmlformats.org/officeDocument/2006/relationships/slideLayout"/><Relationship Id="rId10" Target="../slideLayouts/slideLayout9.xml" Type="http://schemas.openxmlformats.org/officeDocument/2006/relationships/slideLayout"/><Relationship Id="rId8" Target="../slideLayouts/slideLayout7.xml" Type="http://schemas.openxmlformats.org/officeDocument/2006/relationships/slideLayout"/><Relationship Id="rId7" Target="../slideLayouts/slideLayout6.xml" Type="http://schemas.openxmlformats.org/officeDocument/2006/relationships/slideLayout"/><Relationship Id="rId6" Target="../slideLayouts/slideLayout5.xml" Type="http://schemas.openxmlformats.org/officeDocument/2006/relationships/slideLayout"/><Relationship Id="rId5" Target="../slideLayouts/slideLayout4.xml" Type="http://schemas.openxmlformats.org/officeDocument/2006/relationships/slideLayout"/><Relationship Id="rId4" Target="../slideLayouts/slideLayout3.xml" Type="http://schemas.openxmlformats.org/officeDocument/2006/relationships/slideLayout"/><Relationship Id="rId3" Target="../slideLayouts/slideLayout2.xml" Type="http://schemas.openxmlformats.org/officeDocument/2006/relationships/slideLayout"/><Relationship Id="rId2" Target="../slideLayouts/slideLayout1.xml" Type="http://schemas.openxmlformats.org/officeDocument/2006/relationships/slideLayout"/><Relationship Id="rId1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algn="r" lvl="0">
              <a:buNone/>
              <a:defRPr sz="1000">
                <a:solidFill>
                  <a:schemeClr val="dk2"/>
                </a:solidFill>
              </a:defRPr>
            </a:lvl1pPr>
            <a:lvl2pPr algn="r" lvl="1">
              <a:buNone/>
              <a:defRPr sz="1000">
                <a:solidFill>
                  <a:schemeClr val="dk2"/>
                </a:solidFill>
              </a:defRPr>
            </a:lvl2pPr>
            <a:lvl3pPr algn="r" lvl="2">
              <a:buNone/>
              <a:defRPr sz="1000">
                <a:solidFill>
                  <a:schemeClr val="dk2"/>
                </a:solidFill>
              </a:defRPr>
            </a:lvl3pPr>
            <a:lvl4pPr algn="r" lvl="3">
              <a:buNone/>
              <a:defRPr sz="1000">
                <a:solidFill>
                  <a:schemeClr val="dk2"/>
                </a:solidFill>
              </a:defRPr>
            </a:lvl4pPr>
            <a:lvl5pPr algn="r" lvl="4">
              <a:buNone/>
              <a:defRPr sz="1000">
                <a:solidFill>
                  <a:schemeClr val="dk2"/>
                </a:solidFill>
              </a:defRPr>
            </a:lvl5pPr>
            <a:lvl6pPr algn="r" lvl="5">
              <a:buNone/>
              <a:defRPr sz="1000">
                <a:solidFill>
                  <a:schemeClr val="dk2"/>
                </a:solidFill>
              </a:defRPr>
            </a:lvl6pPr>
            <a:lvl7pPr algn="r" lvl="6">
              <a:buNone/>
              <a:defRPr sz="1000">
                <a:solidFill>
                  <a:schemeClr val="dk2"/>
                </a:solidFill>
              </a:defRPr>
            </a:lvl7pPr>
            <a:lvl8pPr algn="r" lvl="7">
              <a:buNone/>
              <a:defRPr sz="1000">
                <a:solidFill>
                  <a:schemeClr val="dk2"/>
                </a:solidFill>
              </a:defRPr>
            </a:lvl8pPr>
            <a:lvl9pPr algn="r" lvl="8">
              <a:buNone/>
              <a:defRPr sz="1000">
                <a:solidFill>
                  <a:schemeClr val="dk2"/>
                </a:solidFill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n"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folHlink="folHlink" hlink="hlink" tx1="dk1" tx2="lt2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3" Target="../media/image8.pn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<Relationships xmlns="http://schemas.openxmlformats.org/package/2006/relationships"><Relationship Id="rId2" Target="../notesSlides/notesSlide10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1.xml.rels><?xml version="1.0" encoding="UTF-8" standalone="yes"?><Relationships xmlns="http://schemas.openxmlformats.org/package/2006/relationships"><Relationship Id="rId2" Target="../notesSlides/notesSlide11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2.xml.rels><?xml version="1.0" encoding="UTF-8" standalone="yes"?><Relationships xmlns="http://schemas.openxmlformats.org/package/2006/relationships"><Relationship Id="rId4" Target="../media/image5.jpg" Type="http://schemas.openxmlformats.org/officeDocument/2006/relationships/image"/><Relationship Id="rId3" Target="http://www.youtube.com/watch?v=QCSXEKHL6fc" TargetMode="External" Type="http://schemas.openxmlformats.org/officeDocument/2006/relationships/hyperlink"/><Relationship Id="rId2" Target="../notesSlides/notesSlide12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3.xml.rels><?xml version="1.0" encoding="UTF-8" standalone="yes"?><Relationships xmlns="http://schemas.openxmlformats.org/package/2006/relationships"><Relationship Id="rId2" Target="../notesSlides/notesSlide13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4.xml.rels><?xml version="1.0" encoding="UTF-8" standalone="yes"?><Relationships xmlns="http://schemas.openxmlformats.org/package/2006/relationships"><Relationship Id="rId2" Target="../notesSlides/notesSlide14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5.xml.rels><?xml version="1.0" encoding="UTF-8" standalone="yes"?><Relationships xmlns="http://schemas.openxmlformats.org/package/2006/relationships"><Relationship Id="rId12" Target="https://www.doi.org/10.52933/jdssv.v5i3.134" TargetMode="External" Type="http://schemas.openxmlformats.org/officeDocument/2006/relationships/hyperlink"/><Relationship Id="rId11" Target="https://www.youtube.com/watch?v=QCSXEKHL6fc" TargetMode="External" Type="http://schemas.openxmlformats.org/officeDocument/2006/relationships/hyperlink"/><Relationship Id="rId10" Target="https://foodsimsf.com/" TargetMode="External" Type="http://schemas.openxmlformats.org/officeDocument/2006/relationships/hyperlink"/><Relationship Id="rId9" Target="https://www.doi.org/10.1126/science.adr3837" TargetMode="External" Type="http://schemas.openxmlformats.org/officeDocument/2006/relationships/hyperlink"/><Relationship Id="rId8" Target="https://global-plastics-tool.org/" TargetMode="External" Type="http://schemas.openxmlformats.org/officeDocument/2006/relationships/hyperlink"/><Relationship Id="rId7" Target="https://mlf-policy-explorer.org/" TargetMode="External" Type="http://schemas.openxmlformats.org/officeDocument/2006/relationships/hyperlink"/><Relationship Id="rId6" Target="https://gleap.org/content/ted_visualization_2" TargetMode="External" Type="http://schemas.openxmlformats.org/officeDocument/2006/relationships/hyperlink"/><Relationship Id="rId5" Target="https://gleap.org/static/special/podcast_viz/index.html" TargetMode="External" Type="http://schemas.openxmlformats.org/officeDocument/2006/relationships/hyperlink"/><Relationship Id="rId4" Target="https://www.youtube.com/watch?v=ijcezUy3ZzY" TargetMode="External" Type="http://schemas.openxmlformats.org/officeDocument/2006/relationships/hyperlink"/><Relationship Id="rId3" Target="https://www.geektechnique.org/blog/786/mac-paint.html" TargetMode="External" Type="http://schemas.openxmlformats.org/officeDocument/2006/relationships/hyperlink"/><Relationship Id="rId2" Target="../notesSlides/notesSlide15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6.xml.rels><?xml version="1.0" encoding="UTF-8" standalone="yes"?><Relationships xmlns="http://schemas.openxmlformats.org/package/2006/relationships"><Relationship Id="rId3" Target="../media/image3.png" Type="http://schemas.openxmlformats.org/officeDocument/2006/relationships/image"/><Relationship Id="rId2" Target="../notesSlides/notesSlide16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4" Target="../media/image4.jpg" Type="http://schemas.openxmlformats.org/officeDocument/2006/relationships/image"/><Relationship Id="rId3" Target="http://www.youtube.com/watch?v=ijcezUy3ZzY" TargetMode="External" Type="http://schemas.openxmlformats.org/officeDocument/2006/relationships/hyperlink"/><Relationship Id="rId2" Target="../notesSlides/notesSlide2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2" Target="../notesSlides/notesSlide3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3" Target="../media/image7.gif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3" Target="../media/image10.gif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6.xml.rels><?xml version="1.0" encoding="UTF-8" standalone="yes"?><Relationships xmlns="http://schemas.openxmlformats.org/package/2006/relationships"><Relationship Id="rId3" Target="../media/image6.gif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7.xml.rels><?xml version="1.0" encoding="UTF-8" standalone="yes"?><Relationships xmlns="http://schemas.openxmlformats.org/package/2006/relationships"><Relationship Id="rId3" Target="../media/image9.gif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8.xml.rels><?xml version="1.0" encoding="UTF-8" standalone="yes"?><Relationships xmlns="http://schemas.openxmlformats.org/package/2006/relationships"><Relationship Id="rId3" Target="../media/image2.gif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9.xml.rels><?xml version="1.0" encoding="UTF-8" standalone="yes"?><Relationships xmlns="http://schemas.openxmlformats.org/package/2006/relationships"><Relationship Id="rId3" Target="../media/image1.gif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5251800" y="1459050"/>
            <a:ext cx="3397800" cy="22254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500">
                <a:latin typeface="IBM Plex Mono"/>
                <a:ea typeface="IBM Plex Mono"/>
                <a:cs typeface="IBM Plex Mono"/>
                <a:sym typeface="IBM Plex Mono"/>
              </a:rPr>
              <a:t>The Reader as Player</a:t>
            </a:r>
            <a:endParaRPr b="1" sz="2500">
              <a:solidFill>
                <a:srgbClr val="000000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altLang="en" lang="en" sz="18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A Samuel Pottinger</a:t>
            </a:r>
            <a:endParaRPr sz="18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altLang="en" lang="en" sz="18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Stat 198: IDSV</a:t>
            </a:r>
            <a:endParaRPr sz="18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altLang="en" lang="en" sz="1800">
                <a:latin typeface="Lora"/>
                <a:ea typeface="Lora"/>
                <a:cs typeface="Lora"/>
                <a:sym typeface="Lora"/>
              </a:rPr>
              <a:t>Mar</a:t>
            </a:r>
            <a:r>
              <a:rPr altLang="en" lang="en" sz="18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altLang="en" lang="en" sz="1800">
                <a:latin typeface="Lora"/>
                <a:ea typeface="Lora"/>
                <a:cs typeface="Lora"/>
                <a:sym typeface="Lora"/>
              </a:rPr>
              <a:t>31</a:t>
            </a:r>
            <a:r>
              <a:rPr altLang="en" lang="en" sz="18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, 2025</a:t>
            </a:r>
            <a:endParaRPr sz="2500">
              <a:solidFill>
                <a:srgbClr val="000000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738" y="881050"/>
            <a:ext cx="4848300" cy="3381300"/>
          </a:xfrm>
          <a:prstGeom prst="roundRect">
            <a:avLst>
              <a:gd fmla="val 6902" name="adj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type="none" w="sm"/>
            <a:tailEnd len="sm" type="none" w="sm"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3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Today</a:t>
            </a:r>
            <a:endParaRPr b="1" sz="1000"/>
          </a:p>
        </p:txBody>
      </p:sp>
      <p:sp>
        <p:nvSpPr>
          <p:cNvPr id="125" name="Google Shape;125;p23"/>
          <p:cNvSpPr txBox="1"/>
          <p:nvPr/>
        </p:nvSpPr>
        <p:spPr>
          <a:xfrm>
            <a:off x="1381650" y="1515750"/>
            <a:ext cx="6380700" cy="21120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Patterns: </a:t>
            </a:r>
            <a:r>
              <a:rPr altLang="en" lang="en" sz="18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common interaction patterns in data visualization.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&gt; Group activity: </a:t>
            </a:r>
            <a:r>
              <a:rPr altLang="en" b="1" lang="en" sz="18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imagine interactions in the census viz.</a:t>
            </a:r>
            <a:endParaRPr b="1" sz="18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Formalizing affordances: </a:t>
            </a:r>
            <a:r>
              <a:rPr altLang="en" lang="en" sz="18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a generalized language for interaction.</a:t>
            </a:r>
            <a:endParaRPr sz="18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4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Today</a:t>
            </a:r>
            <a:endParaRPr b="1" sz="1000"/>
          </a:p>
        </p:txBody>
      </p:sp>
      <p:sp>
        <p:nvSpPr>
          <p:cNvPr id="132" name="Google Shape;132;p24"/>
          <p:cNvSpPr txBox="1"/>
          <p:nvPr/>
        </p:nvSpPr>
        <p:spPr>
          <a:xfrm>
            <a:off x="1381650" y="1515750"/>
            <a:ext cx="6380700" cy="21120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Patterns: </a:t>
            </a:r>
            <a:r>
              <a:rPr altLang="en" lang="en" sz="18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common interaction patterns in data visualization.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Group activity: </a:t>
            </a:r>
            <a:r>
              <a:rPr altLang="en" lang="en" sz="18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imagine interactions in the census viz.</a:t>
            </a:r>
            <a:endParaRPr sz="18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Formalizing affordances: </a:t>
            </a:r>
            <a:r>
              <a:rPr altLang="en" b="1" lang="en" sz="18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a generalized language for interaction.</a:t>
            </a:r>
            <a:endParaRPr b="1" sz="18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5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Formalizing Affordances</a:t>
            </a:r>
            <a:endParaRPr b="1" sz="1000"/>
          </a:p>
        </p:txBody>
      </p:sp>
      <p:pic>
        <p:nvPicPr>
          <p:cNvPr descr="Sometimes, you just look at a thing and know how it works. That's not an accident - it's good design, called affordance, and it can be applied to video games. Subscribe for new episodes every Wednesday! http://bit.ly/SubToEC (---More below)  Read &quot;The Design of Everyday Things&quot; to learn more about this! http://amzn.to/1kS33Ez ___________  Get your Extra Credits gear at the store! http://bit.ly/ExtraStore Play games with us on Extra Play! http://bit.ly/WatchEXP  Watch more episodes from this season of Extra Credits! http://bit.ly/2qMiJ6G  Contribute community subtitles to Extra Credits: http://www.youtube.com/timedtext_cs_panel?c=UCCODtTcd5M1JavPCOr_Uydg&amp;tab=2  Talk to us on Twitter (@ExtraCreditz): http://bit.ly/ECTweet Follow us on Facebook: http://bit.ly/ECFBPage Get our list of recommended games on Steam: http://bit.ly/ECCurator _________  Would you like James to speak at your school or organization? For info, contact us at: contact@extra-credits.net _________  ♪ Intro Music: &quot;Penguin Cap&quot; by CarboHydroM http://bit.ly/1eIHTDS  ♪ Outro Music: &quot;Spanish Jitters&quot; by bustatunez, Daniel Rosenqvist, David Wise, Diggi Dis, Harmony, JJT, Level 99, OceansAndrew, prophetik music, Robin Beanland, zykO http://bit.ly/1lUittd" id="139" name="Google Shape;139;p25" title="Affordances - How Design Teaches Us Without Words - Extra Credit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2425" y="626275"/>
            <a:ext cx="7639150" cy="429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6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Formalizing Affordances</a:t>
            </a:r>
            <a:endParaRPr b="1" sz="1000"/>
          </a:p>
        </p:txBody>
      </p:sp>
      <p:sp>
        <p:nvSpPr>
          <p:cNvPr id="146" name="Google Shape;146;p26"/>
          <p:cNvSpPr txBox="1"/>
          <p:nvPr/>
        </p:nvSpPr>
        <p:spPr>
          <a:xfrm>
            <a:off x="1731000" y="2299500"/>
            <a:ext cx="5682000" cy="5445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Action + Target</a:t>
            </a:r>
            <a:endParaRPr sz="24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7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Finishing Up</a:t>
            </a:r>
            <a:endParaRPr b="1" sz="1000"/>
          </a:p>
        </p:txBody>
      </p:sp>
      <p:sp>
        <p:nvSpPr>
          <p:cNvPr id="153" name="Google Shape;153;p27"/>
          <p:cNvSpPr txBox="1"/>
          <p:nvPr/>
        </p:nvSpPr>
        <p:spPr>
          <a:xfrm>
            <a:off x="1126200" y="2059400"/>
            <a:ext cx="6767700" cy="1088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Road to the final.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</a:t>
            </a: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lease fill out the survey in the Zulip.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8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Citations</a:t>
            </a:r>
            <a:endParaRPr b="1" sz="1000"/>
          </a:p>
        </p:txBody>
      </p:sp>
      <p:sp>
        <p:nvSpPr>
          <p:cNvPr id="160" name="Google Shape;160;p28"/>
          <p:cNvSpPr txBox="1"/>
          <p:nvPr/>
        </p:nvSpPr>
        <p:spPr>
          <a:xfrm>
            <a:off x="236850" y="637925"/>
            <a:ext cx="8546400" cy="43200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-282575" lvl="0" marL="457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ts val="850"/>
              <a:buChar char="●"/>
            </a:pPr>
            <a:r>
              <a:rPr altLang="en" lang="en" sz="850">
                <a:solidFill>
                  <a:srgbClr val="333333"/>
                </a:solidFill>
                <a:highlight>
                  <a:srgbClr val="FFFFFF"/>
                </a:highlight>
              </a:rPr>
              <a:t>M. Hoekstra, “MacPaint,” Geek Technique, 2007. Available: </a:t>
            </a:r>
            <a:r>
              <a:rPr altLang="en" lang="en" sz="850" u="sng">
                <a:solidFill>
                  <a:srgbClr val="1010F0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https://www.geektechnique.org/blog/786/mac-paint.html</a:t>
            </a:r>
            <a:endParaRPr sz="850" u="sng">
              <a:solidFill>
                <a:srgbClr val="1010F0"/>
              </a:solidFill>
              <a:highlight>
                <a:srgbClr val="FFFFFF"/>
              </a:highlight>
            </a:endParaRPr>
          </a:p>
          <a:p>
            <a:pPr algn="l" indent="-282575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50"/>
              <a:buChar char="●"/>
            </a:pPr>
            <a:r>
              <a:rPr altLang="en" lang="en" sz="850">
                <a:solidFill>
                  <a:srgbClr val="333333"/>
                </a:solidFill>
                <a:highlight>
                  <a:srgbClr val="FFFFFF"/>
                </a:highlight>
              </a:rPr>
              <a:t>J. Portnow, "Kinect Disconnect - How NOT to do Motion Control," Extra Credits, 2012. Available: </a:t>
            </a:r>
            <a:r>
              <a:rPr altLang="en" lang="en" sz="850" u="sng">
                <a:solidFill>
                  <a:srgbClr val="1010F0"/>
                </a:solidFill>
                <a:highlight>
                  <a:srgbClr val="FFFFFF"/>
                </a:highlight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https://www.youtube.com/watch?v=ijcezUy3ZzY</a:t>
            </a:r>
            <a:endParaRPr sz="850" u="sng">
              <a:solidFill>
                <a:srgbClr val="1010F0"/>
              </a:solidFill>
              <a:highlight>
                <a:srgbClr val="FFFFFF"/>
              </a:highlight>
            </a:endParaRPr>
          </a:p>
          <a:p>
            <a:pPr algn="l" indent="-282575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50"/>
              <a:buChar char="●"/>
            </a:pPr>
            <a:r>
              <a:rPr altLang="en" lang="en" sz="850">
                <a:solidFill>
                  <a:srgbClr val="333333"/>
                </a:solidFill>
                <a:highlight>
                  <a:srgbClr val="FFFFFF"/>
                </a:highlight>
              </a:rPr>
              <a:t>A. Pottinger, "Podcast Anthropology," Gleap, 2015. Available: </a:t>
            </a:r>
            <a:r>
              <a:rPr altLang="en" lang="en" sz="850" u="sng">
                <a:solidFill>
                  <a:srgbClr val="1010F0"/>
                </a:solidFill>
                <a:highlight>
                  <a:srgbClr val="FFFFFF"/>
                </a:highlight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https://gleap.org/static/special/podcast_viz/index.html</a:t>
            </a:r>
            <a:endParaRPr sz="850" u="sng">
              <a:solidFill>
                <a:srgbClr val="1010F0"/>
              </a:solidFill>
              <a:highlight>
                <a:srgbClr val="FFFFFF"/>
              </a:highlight>
            </a:endParaRPr>
          </a:p>
          <a:p>
            <a:pPr algn="l" indent="-282575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50"/>
              <a:buChar char="●"/>
            </a:pPr>
            <a:r>
              <a:rPr altLang="en" lang="en" sz="850">
                <a:solidFill>
                  <a:srgbClr val="333333"/>
                </a:solidFill>
                <a:highlight>
                  <a:srgbClr val="FFFFFF"/>
                </a:highlight>
              </a:rPr>
              <a:t>A. Pottinger, "Ted Viz 2," Gleap, 2013. Available: </a:t>
            </a:r>
            <a:r>
              <a:rPr altLang="en" lang="en" sz="850" u="sng">
                <a:solidFill>
                  <a:srgbClr val="1010F0"/>
                </a:solidFill>
                <a:highlight>
                  <a:srgbClr val="FFFFFF"/>
                </a:highlight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https://gleap.org/content/ted_visualization_2</a:t>
            </a:r>
            <a:endParaRPr sz="850" u="sng">
              <a:solidFill>
                <a:srgbClr val="1010F0"/>
              </a:solidFill>
              <a:highlight>
                <a:srgbClr val="FFFFFF"/>
              </a:highlight>
            </a:endParaRPr>
          </a:p>
          <a:p>
            <a:pPr algn="l" indent="-282575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50"/>
              <a:buChar char="●"/>
            </a:pPr>
            <a:r>
              <a:rPr altLang="en" lang="en" sz="850">
                <a:solidFill>
                  <a:srgbClr val="333333"/>
                </a:solidFill>
                <a:highlight>
                  <a:srgbClr val="FFFFFF"/>
                </a:highlight>
              </a:rPr>
              <a:t>A. Pottinger, "Montreal Policy Simulator," University of California, 2025. Available: </a:t>
            </a:r>
            <a:r>
              <a:rPr altLang="en" lang="en" sz="850" u="sng">
                <a:solidFill>
                  <a:srgbClr val="1010F0"/>
                </a:solidFill>
                <a:highlight>
                  <a:srgbClr val="FFFFFF"/>
                </a:highlight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https://mlf-policy-explorer.org/</a:t>
            </a:r>
            <a:endParaRPr sz="850" u="sng">
              <a:solidFill>
                <a:srgbClr val="1010F0"/>
              </a:solidFill>
              <a:highlight>
                <a:srgbClr val="FFFFFF"/>
              </a:highlight>
            </a:endParaRPr>
          </a:p>
          <a:p>
            <a:pPr algn="l" indent="-282575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50"/>
              <a:buChar char="●"/>
            </a:pPr>
            <a:r>
              <a:rPr altLang="en" lang="en" sz="850">
                <a:solidFill>
                  <a:srgbClr val="333333"/>
                </a:solidFill>
                <a:highlight>
                  <a:srgbClr val="FFFFFF"/>
                </a:highlight>
              </a:rPr>
              <a:t>A. Pottinger, R. Geyer, N. Biyani, C. Martinez, N. Nathan, M. Morse, M. de Bruyn, C. Boettiger, E. Baker, K. Koy, and D. McCauley, "Global Plastics AI Policy Tool," University of California, 2024. Available: </a:t>
            </a:r>
            <a:r>
              <a:rPr altLang="en" lang="en" sz="850" u="sng">
                <a:solidFill>
                  <a:srgbClr val="1010F0"/>
                </a:solidFill>
                <a:highlight>
                  <a:srgbClr val="FFFFFF"/>
                </a:highlight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https://global-plastics-tool.org/</a:t>
            </a:r>
            <a:endParaRPr sz="850" u="sng">
              <a:solidFill>
                <a:srgbClr val="1010F0"/>
              </a:solidFill>
              <a:highlight>
                <a:srgbClr val="FFFFFF"/>
              </a:highlight>
            </a:endParaRPr>
          </a:p>
          <a:p>
            <a:pPr algn="l" indent="-282575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50"/>
              <a:buChar char="●"/>
            </a:pPr>
            <a:r>
              <a:rPr altLang="en" lang="en" sz="850">
                <a:solidFill>
                  <a:srgbClr val="333333"/>
                </a:solidFill>
                <a:highlight>
                  <a:srgbClr val="FFFFFF"/>
                </a:highlight>
              </a:rPr>
              <a:t>A. Pottinger, R. Geyer, N. Biyani, C. Martinez, N. Nathan, M, Morse, C. Liu, S. Hu, M. de Bruyn, C. Boettiger, E. Baker, and D. McCauley, "Pathways to reduce global plastic waste mismanagement and greenhouse gas emissions by 2050," Science, 2024. doi: </a:t>
            </a:r>
            <a:r>
              <a:rPr altLang="en" lang="en" sz="850" u="sng">
                <a:solidFill>
                  <a:srgbClr val="1010F0"/>
                </a:solidFill>
                <a:highlight>
                  <a:srgbClr val="FFFFFF"/>
                </a:highlight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10.1126/science.adr3837</a:t>
            </a:r>
            <a:endParaRPr sz="850" u="sng">
              <a:solidFill>
                <a:srgbClr val="1010F0"/>
              </a:solidFill>
              <a:highlight>
                <a:srgbClr val="FFFFFF"/>
              </a:highlight>
            </a:endParaRPr>
          </a:p>
          <a:p>
            <a:pPr algn="l" indent="-282575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50"/>
              <a:buChar char="●"/>
            </a:pPr>
            <a:r>
              <a:rPr altLang="en" lang="en" sz="850">
                <a:solidFill>
                  <a:srgbClr val="333333"/>
                </a:solidFill>
                <a:highlight>
                  <a:srgbClr val="FFFFFF"/>
                </a:highlight>
              </a:rPr>
              <a:t>A. Pottinger, "FoodSim: San Francisco." 2023. [Online]. Available: </a:t>
            </a:r>
            <a:r>
              <a:rPr altLang="en" lang="en" sz="850" u="sng">
                <a:solidFill>
                  <a:srgbClr val="1010F0"/>
                </a:solidFill>
                <a:highlight>
                  <a:srgbClr val="FFFFFF"/>
                </a:highlight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https://foodsimsf.com/</a:t>
            </a:r>
            <a:endParaRPr sz="850" u="sng">
              <a:solidFill>
                <a:srgbClr val="1010F0"/>
              </a:solidFill>
              <a:highlight>
                <a:srgbClr val="FFFFFF"/>
              </a:highlight>
            </a:endParaRPr>
          </a:p>
          <a:p>
            <a:pPr algn="l" indent="-282575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50"/>
              <a:buChar char="●"/>
            </a:pPr>
            <a:r>
              <a:rPr altLang="en" lang="en" sz="850">
                <a:solidFill>
                  <a:srgbClr val="333333"/>
                </a:solidFill>
                <a:highlight>
                  <a:srgbClr val="FFFFFF"/>
                </a:highlight>
              </a:rPr>
              <a:t>J. Portnow, "Affordances - How Design Teaches Us Without Words," Extra Credits, 2014. Available: </a:t>
            </a:r>
            <a:r>
              <a:rPr altLang="en" lang="en" sz="850" u="sng">
                <a:solidFill>
                  <a:srgbClr val="1010F0"/>
                </a:solidFill>
                <a:highlight>
                  <a:srgbClr val="FFFFFF"/>
                </a:highlight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https://www.youtube.com/watch?v=QCSXEKHL6fc</a:t>
            </a:r>
            <a:endParaRPr sz="850" u="sng">
              <a:solidFill>
                <a:srgbClr val="1010F0"/>
              </a:solidFill>
              <a:highlight>
                <a:srgbClr val="FFFFFF"/>
              </a:highlight>
            </a:endParaRPr>
          </a:p>
          <a:p>
            <a:pPr algn="l" indent="-282575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50"/>
              <a:buChar char="●"/>
            </a:pPr>
            <a:r>
              <a:rPr altLang="en" lang="en" sz="850">
                <a:solidFill>
                  <a:srgbClr val="333333"/>
                </a:solidFill>
                <a:highlight>
                  <a:srgbClr val="FFFFFF"/>
                </a:highlight>
              </a:rPr>
              <a:t>A. Pottinger, L. Connor, B. Guzder-Williams, M. Weltman-Fahs, N. Gondek, and T. Bowles, "Climate-driven doubling of U.S. maize loss probability: Interactive simulation with neural network Monte Carlo," JDSSV, 2025. doi: </a:t>
            </a:r>
            <a:r>
              <a:rPr altLang="en" lang="en" sz="850" u="sng">
                <a:solidFill>
                  <a:srgbClr val="1010F0"/>
                </a:solidFill>
                <a:highlight>
                  <a:srgbClr val="FFFFFF"/>
                </a:highlight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10.52933/jdssv.v5i3.134</a:t>
            </a:r>
            <a:endParaRPr sz="1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1563" y="2238025"/>
            <a:ext cx="4300876" cy="667450"/>
          </a:xfrm>
          <a:prstGeom prst="rect">
            <a:avLst/>
          </a:prstGeom>
          <a:noFill/>
          <a:ln>
            <a:noFill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5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Acting through tools</a:t>
            </a:r>
            <a:endParaRPr b="1" sz="1000"/>
          </a:p>
        </p:txBody>
      </p:sp>
      <p:pic>
        <p:nvPicPr>
          <p:cNvPr descr="The Kinect's input methods rely on realistic human movements--but maybe they're not realistic ENOUGH, resulting in an &quot;uncanny valley&quot; of kinesthetic projection. We need to overcome that valley to create truly immersive motion controls. Subscribe for new episodes every Wednesday! http://bit.ly/SubToEC (---More below)  (Original air date: April 11, 2012) _______  Get your Extra Credits gear at the store! http://bit.ly/ExtraStore Play games with us on Extra Play! http://bit.ly/WatchEXP  Watch more episodes from this season of Extra Credits! http://bit.ly/2nIcoZV  Contribute community subtitles to Extra Credits: http://www.youtube.com/timedtext_cs_panel?c=UCCODtTcd5M1JavPCOr_Uydg&amp;tab=2  Talk to us on Twitter (@ExtraCreditz): http://bit.ly/ECTweet Follow us on Facebook: http://bit.ly/ECFBPage Get our list of recommended games on Steam: http://bit.ly/ECCurator _________  Would you like James to speak at your school or organization? For info, contact us at: contact@extra-credits.net _________  ♪ Intro Music: &quot;Penguin Cap&quot; by CarboHydroM http://bit.ly/1eIHTDS  ♪ Outro Music: &quot;Dirt Devil&quot; by Zircon http://ocremix.org/remix/OCR01685/" id="69" name="Google Shape;69;p15" title="Kinect Disconnect - How NOT to Do Motion Control - Extra Credit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850" y="575250"/>
            <a:ext cx="7536300" cy="423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6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Today</a:t>
            </a:r>
            <a:endParaRPr b="1" sz="1000"/>
          </a:p>
        </p:txBody>
      </p:sp>
      <p:sp>
        <p:nvSpPr>
          <p:cNvPr id="76" name="Google Shape;76;p16"/>
          <p:cNvSpPr txBox="1"/>
          <p:nvPr/>
        </p:nvSpPr>
        <p:spPr>
          <a:xfrm>
            <a:off x="1381650" y="1515750"/>
            <a:ext cx="6380700" cy="21120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&gt; Patterns: </a:t>
            </a:r>
            <a:r>
              <a:rPr altLang="en" b="1" lang="en" sz="18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common interaction patterns in data visualization.</a:t>
            </a:r>
            <a:endParaRPr b="1"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Group activity: </a:t>
            </a:r>
            <a:r>
              <a:rPr altLang="en" lang="en" sz="18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imagine interactions in the census viz.</a:t>
            </a:r>
            <a:endParaRPr sz="18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Formalizing affordances: </a:t>
            </a:r>
            <a:r>
              <a:rPr altLang="en" lang="en" sz="18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a generalized language for interaction.</a:t>
            </a:r>
            <a:endParaRPr sz="18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7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Details Disclosure</a:t>
            </a:r>
            <a:endParaRPr b="1" sz="1000"/>
          </a:p>
        </p:txBody>
      </p:sp>
      <p:pic>
        <p:nvPicPr>
          <p:cNvPr id="83" name="Google Shape;83;p17" title="disclosure_2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288" y="633575"/>
            <a:ext cx="6095429" cy="4330799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type="none" w="sm"/>
            <a:tailEnd len="sm" type="none" w="sm"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8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Coordinated Scrubbing</a:t>
            </a:r>
            <a:endParaRPr b="1" sz="1000"/>
          </a:p>
        </p:txBody>
      </p:sp>
      <p:pic>
        <p:nvPicPr>
          <p:cNvPr id="90" name="Google Shape;90;p18" title="coordinated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6750" y="660300"/>
            <a:ext cx="7066609" cy="4330799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type="none" w="sm"/>
            <a:tailEnd len="sm" type="none" w="sm"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9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Madlibs</a:t>
            </a:r>
            <a:endParaRPr b="1" sz="1000"/>
          </a:p>
        </p:txBody>
      </p:sp>
      <p:pic>
        <p:nvPicPr>
          <p:cNvPr id="97" name="Google Shape;97;p19" title="madlibs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3363" y="625800"/>
            <a:ext cx="4833370" cy="4330799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type="none" w="sm"/>
            <a:tailEnd len="sm" type="none" w="sm"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0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Coordinated Filtering</a:t>
            </a:r>
            <a:endParaRPr b="1" sz="1000"/>
          </a:p>
        </p:txBody>
      </p:sp>
      <p:pic>
        <p:nvPicPr>
          <p:cNvPr id="104" name="Google Shape;104;p20" title="coordinated_filtering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6275" y="649775"/>
            <a:ext cx="5951462" cy="4330800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type="none" w="sm"/>
            <a:tailEnd len="sm" type="none" w="sm"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1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Configuration Panel</a:t>
            </a:r>
            <a:endParaRPr b="1" sz="1000"/>
          </a:p>
        </p:txBody>
      </p:sp>
      <p:pic>
        <p:nvPicPr>
          <p:cNvPr id="111" name="Google Shape;111;p21" title="control_panel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8850" y="677550"/>
            <a:ext cx="5882411" cy="4330800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type="none" w="sm"/>
            <a:tailEnd len="sm" type="none" w="sm"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/>
          <p:nvPr/>
        </p:nvSpPr>
        <p:spPr>
          <a:xfrm>
            <a:off x="-10200" y="0"/>
            <a:ext cx="9164400" cy="5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2"/>
          <p:cNvSpPr txBox="1"/>
          <p:nvPr/>
        </p:nvSpPr>
        <p:spPr>
          <a:xfrm>
            <a:off x="0" y="0"/>
            <a:ext cx="9020100" cy="50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" b="1" lang="en" sz="2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Direct Manipulation</a:t>
            </a:r>
            <a:endParaRPr b="1" sz="1000"/>
          </a:p>
        </p:txBody>
      </p:sp>
      <p:pic>
        <p:nvPicPr>
          <p:cNvPr id="118" name="Google Shape;118;p22" title="direct_manipulation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800" y="681075"/>
            <a:ext cx="8296504" cy="4330800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type="none" w="sm"/>
            <a:tailEnd len="sm" type="none" w="sm"/>
          </a:ln>
          <a:effectLst>
            <a:outerShdw algn="bl" blurRad="57150" dir="5400000" dist="1905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