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p:notesSz cx="6858000" cy="9144000"/>
  <p:embeddedFontLst>
    <p:embeddedFont>
      <p:font typeface="Lora"/>
      <p:regular r:id="rId27"/>
      <p:bold r:id="rId28"/>
      <p:italic r:id="rId29"/>
      <p:boldItalic r:id="rId30"/>
    </p:embeddedFont>
    <p:embeddedFont>
      <p:font typeface="IBM Plex Mono"/>
      <p:regular r:id="rId31"/>
      <p:bold r:id="rId32"/>
      <p:italic r:id="rId33"/>
      <p:boldItalic r:id="rId34"/>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orient="horz" pos="1620"/>
        <p:guide pos="2880"/>
      </p:guideLst>
    </p:cSldViewPr>
  </p:slideViewPr>
</p:viewPr>
</file>

<file path=ppt/_rels/presentation.xml.rels><?xml version="1.0" encoding="UTF-8" standalone="yes"?><Relationships xmlns="http://schemas.openxmlformats.org/package/2006/relationships"><Relationship Id="rId34" Target="fonts/IBMPlexMono-boldItalic.fntdata" Type="http://schemas.openxmlformats.org/officeDocument/2006/relationships/font"/><Relationship Id="rId33" Target="fonts/IBMPlexMono-italic.fntdata" Type="http://schemas.openxmlformats.org/officeDocument/2006/relationships/font"/><Relationship Id="rId32" Target="fonts/IBMPlexMono-bold.fntdata" Type="http://schemas.openxmlformats.org/officeDocument/2006/relationships/font"/><Relationship Id="rId31" Target="fonts/IBMPlexMono-regular.fntdata" Type="http://schemas.openxmlformats.org/officeDocument/2006/relationships/font"/><Relationship Id="rId30" Target="fonts/Lora-boldItalic.fntdata" Type="http://schemas.openxmlformats.org/officeDocument/2006/relationships/font"/><Relationship Id="rId27" Target="fonts/Lora-regular.fntdata" Type="http://schemas.openxmlformats.org/officeDocument/2006/relationships/font"/><Relationship Id="rId26" Target="slides/slide21.xml" Type="http://schemas.openxmlformats.org/officeDocument/2006/relationships/slide"/><Relationship Id="rId25" Target="slides/slide20.xml" Type="http://schemas.openxmlformats.org/officeDocument/2006/relationships/slide"/><Relationship Id="rId24" Target="slides/slide19.xml" Type="http://schemas.openxmlformats.org/officeDocument/2006/relationships/slide"/><Relationship Id="rId21" Target="slides/slide16.xml" Type="http://schemas.openxmlformats.org/officeDocument/2006/relationships/slide"/><Relationship Id="rId19" Target="slides/slide14.xml" Type="http://schemas.openxmlformats.org/officeDocument/2006/relationships/slide"/><Relationship Id="rId20" Target="slides/slide15.xml" Type="http://schemas.openxmlformats.org/officeDocument/2006/relationships/slide"/><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3" Target="slides/slide18.xml" Type="http://schemas.openxmlformats.org/officeDocument/2006/relationships/slide"/><Relationship Id="rId29" Target="fonts/Lora-italic.fntdata" Type="http://schemas.openxmlformats.org/officeDocument/2006/relationships/font"/><Relationship Id="rId2" Target="viewProps.xml" Type="http://schemas.openxmlformats.org/officeDocument/2006/relationships/viewProps"/><Relationship Id="rId22" Target="slides/slide17.xml" Type="http://schemas.openxmlformats.org/officeDocument/2006/relationships/slide"/><Relationship Id="rId28" Target="fonts/Lora-bold.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e99b6d92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e99b6d920_0_3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e99b6d92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e99b6d920_0_6: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3e99b6d92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3e99b6d920_0_7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e99b6d920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e99b6d920_0_8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e99b6d92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e99b6d920_0_96: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3e99b6d92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3e99b6d920_0_105: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e99b6d92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3e99b6d920_0_1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e99b6d92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e99b6d920_0_113: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6bb1198067245ebd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bb1198067245ebd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e99b6d92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e99b6d920_0_126: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ae99e7b8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ae99e7b8c_0_5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c8224d5e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c8224d5e7_0_2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3bcd7df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3bcd7df53e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3c8224d5e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c8224d5e7_0_1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e99b6d92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e99b6d920_0_18: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56145fdcf98b8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6145fdcf98b83_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e99b6d9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e99b6d920_0_5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3e99b6d92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3e99b6d920_0_6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e99b6d9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3e99b6d920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e99b6d92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3e99b6d920_0_3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SzPts val="1800"/>
              <a:buChar char="●"/>
              <a:defRPr/>
            </a:lvl1pPr>
            <a:lvl2pPr algn="ctr" indent="-317500" lvl="1" marL="914400">
              <a:spcBef>
                <a:spcPts val="0"/>
              </a:spcBef>
              <a:spcAft>
                <a:spcPts val="0"/>
              </a:spcAft>
              <a:buSzPts val="1400"/>
              <a:buChar char="○"/>
              <a:defRPr/>
            </a:lvl2pPr>
            <a:lvl3pPr algn="ctr" indent="-317500" lvl="2" marL="1371600">
              <a:spcBef>
                <a:spcPts val="0"/>
              </a:spcBef>
              <a:spcAft>
                <a:spcPts val="0"/>
              </a:spcAft>
              <a:buSzPts val="1400"/>
              <a:buChar char="■"/>
              <a:defRPr/>
            </a:lvl3pPr>
            <a:lvl4pPr algn="ctr" indent="-317500" lvl="3" marL="1828800">
              <a:spcBef>
                <a:spcPts val="0"/>
              </a:spcBef>
              <a:spcAft>
                <a:spcPts val="0"/>
              </a:spcAft>
              <a:buSzPts val="1400"/>
              <a:buChar char="●"/>
              <a:defRPr/>
            </a:lvl4pPr>
            <a:lvl5pPr algn="ctr" indent="-317500" lvl="4" marL="2286000">
              <a:spcBef>
                <a:spcPts val="0"/>
              </a:spcBef>
              <a:spcAft>
                <a:spcPts val="0"/>
              </a:spcAft>
              <a:buSzPts val="1400"/>
              <a:buChar char="○"/>
              <a:defRPr/>
            </a:lvl5pPr>
            <a:lvl6pPr algn="ctr" indent="-317500" lvl="5" marL="2743200">
              <a:spcBef>
                <a:spcPts val="0"/>
              </a:spcBef>
              <a:spcAft>
                <a:spcPts val="0"/>
              </a:spcAft>
              <a:buSzPts val="1400"/>
              <a:buChar char="■"/>
              <a:defRPr/>
            </a:lvl6pPr>
            <a:lvl7pPr algn="ctr" indent="-317500" lvl="6" marL="3200400">
              <a:spcBef>
                <a:spcPts val="0"/>
              </a:spcBef>
              <a:spcAft>
                <a:spcPts val="0"/>
              </a:spcAft>
              <a:buSzPts val="1400"/>
              <a:buChar char="●"/>
              <a:defRPr/>
            </a:lvl7pPr>
            <a:lvl8pPr algn="ctr" indent="-317500" lvl="7" marL="3657600">
              <a:spcBef>
                <a:spcPts val="0"/>
              </a:spcBef>
              <a:spcAft>
                <a:spcPts val="0"/>
              </a:spcAft>
              <a:buSzPts val="1400"/>
              <a:buChar char="○"/>
              <a:defRPr/>
            </a:lvl8pPr>
            <a:lvl9pPr algn="ctr" indent="-317500" lvl="8" marL="4114800">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 anchorCtr="0" bIns="91425" lIns="91425" numCol="1" rIns="91425" spcFirstLastPara="1" tIns="91425" wrap="square">
            <a:norm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4" Target="../media/image4.jpg" Type="http://schemas.openxmlformats.org/officeDocument/2006/relationships/image"/><Relationship Id="rId3" Target="http://www.youtube.com/watch?v=HuYKhSHcRSQ" TargetMode="External" Type="http://schemas.openxmlformats.org/officeDocument/2006/relationships/hyperlink"/><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arget="../notesSlides/notesSlide11.xml" Type="http://schemas.openxmlformats.org/officeDocument/2006/relationships/notesSlid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4" Target="../media/image8.png" Type="http://schemas.openxmlformats.org/officeDocument/2006/relationships/image"/><Relationship Id="rId3" Target="../media/image5.png" Type="http://schemas.openxmlformats.org/officeDocument/2006/relationships/image"/><Relationship Id="rId2" Target="../notesSlides/notesSlide12.xml" Type="http://schemas.openxmlformats.org/officeDocument/2006/relationships/note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6.jp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7.jpg" Type="http://schemas.openxmlformats.org/officeDocument/2006/relationships/image"/><Relationship Id="rId2" Target="../notesSlides/notesSlide14.xml" Type="http://schemas.openxmlformats.org/officeDocument/2006/relationships/notesSlid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9.jpg" Type="http://schemas.openxmlformats.org/officeDocument/2006/relationships/image"/><Relationship Id="rId2" Target="../notesSlides/notesSlide15.xml" Type="http://schemas.openxmlformats.org/officeDocument/2006/relationships/notesSlide"/><Relationship Id="rId1" Target="../slideLayouts/slideLayout1.xml" Type="http://schemas.openxmlformats.org/officeDocument/2006/relationships/slideLayout"/></Relationships>
</file>

<file path=ppt/slides/_rels/slide16.xml.rels><?xml version="1.0" encoding="UTF-8" standalone="yes"?><Relationships xmlns="http://schemas.openxmlformats.org/package/2006/relationships"><Relationship Id="rId2" Target="../notesSlides/notesSlide16.xml" Type="http://schemas.openxmlformats.org/officeDocument/2006/relationships/notesSlid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2" Target="../notesSlides/notesSlide17.xml" Type="http://schemas.openxmlformats.org/officeDocument/2006/relationships/notesSlide"/><Relationship Id="rId1" Target="../slideLayouts/slideLayout1.xml" Type="http://schemas.openxmlformats.org/officeDocument/2006/relationships/slideLayout"/></Relationships>
</file>

<file path=ppt/slides/_rels/slide18.xml.rels><?xml version="1.0" encoding="UTF-8" standalone="yes"?><Relationships xmlns="http://schemas.openxmlformats.org/package/2006/relationships"><Relationship Id="rId2" Target="../notesSlides/notesSlide18.xml" Type="http://schemas.openxmlformats.org/officeDocument/2006/relationships/notesSlide"/><Relationship Id="rId1" Target="../slideLayouts/slideLayout1.xml" Type="http://schemas.openxmlformats.org/officeDocument/2006/relationships/slideLayout"/></Relationships>
</file>

<file path=ppt/slides/_rels/slide19.xml.rels><?xml version="1.0" encoding="UTF-8" standalone="yes"?><Relationships xmlns="http://schemas.openxmlformats.org/package/2006/relationships"><Relationship Id="rId2" Target="../notesSlides/notesSlide19.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6" Target="https://youtu.be/HuYKhSHcRSQ?feature=shared" TargetMode="External" Type="http://schemas.openxmlformats.org/officeDocument/2006/relationships/hyperlink"/><Relationship Id="rId5" Target="https://youtu.be/2CMw4i9DiaM?feature=shared" TargetMode="External" Type="http://schemas.openxmlformats.org/officeDocument/2006/relationships/hyperlink"/><Relationship Id="rId4" Target="https://www.datarocks.co.nz/post/data-viz-bookshelf_visualization-analysis-design-tamara-munzner" TargetMode="External" Type="http://schemas.openxmlformats.org/officeDocument/2006/relationships/hyperlink"/><Relationship Id="rId3" Target="https://www.youtube.com/watch?v=pHljd-cgICY" TargetMode="External" Type="http://schemas.openxmlformats.org/officeDocument/2006/relationships/hyperlink"/><Relationship Id="rId2" Target="../notesSlides/notesSlide20.xml" Type="http://schemas.openxmlformats.org/officeDocument/2006/relationships/notesSlide"/><Relationship Id="rId1" Target="../slideLayouts/slideLayout1.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png" Type="http://schemas.openxmlformats.org/officeDocument/2006/relationships/image"/><Relationship Id="rId2" Target="../notesSlides/notesSlide21.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2" Target="../notesSlides/notesSlide7.xml" Type="http://schemas.openxmlformats.org/officeDocument/2006/relationships/notesSlid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4" Target="../media/image3.jpg" Type="http://schemas.openxmlformats.org/officeDocument/2006/relationships/image"/><Relationship Id="rId3" Target="http://www.youtube.com/watch?v=2CMw4i9DiaM" TargetMode="External" Type="http://schemas.openxmlformats.org/officeDocument/2006/relationships/hyperlink"/><Relationship Id="rId2" Target="../notesSlides/notesSlide9.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4173325" y="1681350"/>
            <a:ext cx="3796500" cy="1780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Tasks and Domains</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A Samuel Pottinger</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Stat 198: IDSV</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Mar</a:t>
            </a:r>
            <a:r>
              <a:rPr altLang="en" lang="en" sz="1800">
                <a:solidFill>
                  <a:srgbClr val="000000"/>
                </a:solidFill>
                <a:latin typeface="Lora"/>
                <a:ea typeface="Lora"/>
                <a:cs typeface="Lora"/>
                <a:sym typeface="Lora"/>
              </a:rPr>
              <a:t> </a:t>
            </a:r>
            <a:r>
              <a:rPr altLang="en" lang="en" sz="1800">
                <a:latin typeface="Lora"/>
                <a:ea typeface="Lora"/>
                <a:cs typeface="Lora"/>
                <a:sym typeface="Lora"/>
              </a:rPr>
              <a:t>12</a:t>
            </a:r>
            <a:r>
              <a:rPr altLang="en" lang="en" sz="1800">
                <a:solidFill>
                  <a:srgbClr val="000000"/>
                </a:solidFill>
                <a:latin typeface="Lora"/>
                <a:ea typeface="Lora"/>
                <a:cs typeface="Lora"/>
                <a:sym typeface="Lora"/>
              </a:rPr>
              <a:t>, 2025</a:t>
            </a:r>
            <a:endParaRPr sz="2500">
              <a:solidFill>
                <a:srgbClr val="000000"/>
              </a:solidFill>
              <a:latin typeface="IBM Plex Mono"/>
              <a:ea typeface="IBM Plex Mono"/>
              <a:cs typeface="IBM Plex Mono"/>
              <a:sym typeface="IBM Plex Mono"/>
            </a:endParaRPr>
          </a:p>
        </p:txBody>
      </p:sp>
      <p:pic>
        <p:nvPicPr>
          <p:cNvPr id="62" name="Google Shape;62;p14"/>
          <p:cNvPicPr preferRelativeResize="0"/>
          <p:nvPr/>
        </p:nvPicPr>
        <p:blipFill rotWithShape="1">
          <a:blip r:embed="rId3">
            <a:alphaModFix/>
          </a:blip>
          <a:srcRect b="9116" l="49568" r="16445" t="6630"/>
          <a:stretch/>
        </p:blipFill>
        <p:spPr>
          <a:xfrm>
            <a:off x="0" y="0"/>
            <a:ext cx="3112812"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33" name="Google Shape;133;p23"/>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Find the domain and tasks</a:t>
            </a:r>
            <a:endParaRPr b="1" sz="1000"/>
          </a:p>
        </p:txBody>
      </p:sp>
      <p:pic>
        <p:nvPicPr>
          <p:cNvPr descr="OpenVis Conf April 25th-26th, 2016 Interact with this and other talk videos on http://openvisconf.com/ Follow us on Twitter for more information: http://twitter.com/OpenVisConf  Abstract:  From orbiters, to probes, to Mars rovers, every spacecraft in operation communicates regularly with Earth about its science and operations data. Operators on the ground need to be able to quickly view, understand, and analyze the telemetry data of their spacecraft.  For the past year, Rachel has been leading a development team at NASA JPL to create a web-based telemetry visualization tool. It is currently used by Cassini, Dawn, SMAP, and Curiosity, with different features developed to suit each mission’s data needs. In this talk, Rachel will explore the challenges of designing data visualizations for situational awareness and time-sensitive analysis. In addition, she will highlight the role of user research and testing to evaluate the effectiveness of a visual display. Visualization design isn’t rocket science, but it sure can be helpful for the latter!  About our Speaker:  Rachel Binx is a design technologist, formally of NASA’s JPL, working to create data visualizations to aid in spacecraft operation. In addition to her visualization work, Rachel has also started three companies (Meshu, Gifpop, and Monochōme), each of which creates custom objects based on customers’ personal data. When not sitting in front of a computer, Rachel enjoys travel, photography, and hanging out with parrots.  More about Rachel: http://rachelbinx.com/" id="134" name="Google Shape;134;p23" title="Designing for Realtime Spacecraft Operations - Rachel Binx">
            <a:hlinkClick r:id="rId3"/>
          </p:cNvPr>
          <p:cNvPicPr preferRelativeResize="0"/>
          <p:nvPr/>
        </p:nvPicPr>
        <p:blipFill>
          <a:blip r:embed="rId4">
            <a:alphaModFix/>
          </a:blip>
          <a:stretch>
            <a:fillRect/>
          </a:stretch>
        </p:blipFill>
        <p:spPr>
          <a:xfrm>
            <a:off x="524975" y="660300"/>
            <a:ext cx="7970134" cy="448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40" name="Google Shape;140;p24"/>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141" name="Google Shape;141;p24"/>
          <p:cNvSpPr txBox="1"/>
          <p:nvPr/>
        </p:nvSpPr>
        <p:spPr>
          <a:xfrm>
            <a:off x="1691850" y="1465500"/>
            <a:ext cx="5760300" cy="2369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1"/>
                </a:solidFill>
                <a:latin typeface="Lora"/>
                <a:ea typeface="Lora"/>
                <a:cs typeface="Lora"/>
                <a:sym typeface="Lora"/>
              </a:rPr>
              <a:t>Tasks and Domains: </a:t>
            </a:r>
            <a:r>
              <a:rPr altLang="en" lang="en" sz="1800">
                <a:solidFill>
                  <a:srgbClr val="666666"/>
                </a:solidFill>
                <a:latin typeface="Lora"/>
                <a:ea typeface="Lora"/>
                <a:cs typeface="Lora"/>
                <a:sym typeface="Lora"/>
              </a:rPr>
              <a:t>Introducing the concept.</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Group activity: </a:t>
            </a:r>
            <a:r>
              <a:rPr altLang="en" lang="en" sz="1800">
                <a:solidFill>
                  <a:srgbClr val="666666"/>
                </a:solidFill>
                <a:latin typeface="Lora"/>
                <a:ea typeface="Lora"/>
                <a:cs typeface="Lora"/>
                <a:sym typeface="Lora"/>
              </a:rPr>
              <a:t>Revisiting some earlier graphics.</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b="1" lang="en" sz="1800">
                <a:solidFill>
                  <a:schemeClr val="dk1"/>
                </a:solidFill>
                <a:latin typeface="Lora"/>
                <a:ea typeface="Lora"/>
                <a:cs typeface="Lora"/>
                <a:sym typeface="Lora"/>
              </a:rPr>
              <a:t>&gt; </a:t>
            </a:r>
            <a:r>
              <a:rPr altLang="en" b="1" lang="en" sz="1800">
                <a:solidFill>
                  <a:schemeClr val="dk1"/>
                </a:solidFill>
                <a:latin typeface="Lora"/>
                <a:ea typeface="Lora"/>
                <a:cs typeface="Lora"/>
                <a:sym typeface="Lora"/>
              </a:rPr>
              <a:t>What, Why, How: </a:t>
            </a:r>
            <a:r>
              <a:rPr altLang="en" b="1" lang="en" sz="1800">
                <a:solidFill>
                  <a:srgbClr val="666666"/>
                </a:solidFill>
                <a:latin typeface="Lora"/>
                <a:ea typeface="Lora"/>
                <a:cs typeface="Lora"/>
                <a:sym typeface="Lora"/>
              </a:rPr>
              <a:t>Optional framework to consider</a:t>
            </a:r>
            <a:endParaRPr b="1"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666666"/>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Looking forward: </a:t>
            </a:r>
            <a:r>
              <a:rPr altLang="en" lang="en" sz="1800">
                <a:solidFill>
                  <a:srgbClr val="666666"/>
                </a:solidFill>
                <a:latin typeface="Lora"/>
                <a:ea typeface="Lora"/>
                <a:cs typeface="Lora"/>
                <a:sym typeface="Lora"/>
              </a:rPr>
              <a:t>Upcoming interactive experience</a:t>
            </a:r>
            <a:endParaRPr sz="1800">
              <a:solidFill>
                <a:srgbClr val="666666"/>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47" name="Google Shape;147;p2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Process from Tamara Munzner</a:t>
            </a:r>
            <a:endParaRPr b="1" sz="1000"/>
          </a:p>
        </p:txBody>
      </p:sp>
      <p:pic>
        <p:nvPicPr>
          <p:cNvPr id="148" name="Google Shape;148;p25"/>
          <p:cNvPicPr preferRelativeResize="0"/>
          <p:nvPr/>
        </p:nvPicPr>
        <p:blipFill>
          <a:blip r:embed="rId3">
            <a:alphaModFix/>
          </a:blip>
          <a:stretch>
            <a:fillRect/>
          </a:stretch>
        </p:blipFill>
        <p:spPr>
          <a:xfrm>
            <a:off x="152400" y="660300"/>
            <a:ext cx="4452291" cy="4330800"/>
          </a:xfrm>
          <a:prstGeom prst="rect">
            <a:avLst/>
          </a:prstGeom>
          <a:noFill/>
          <a:ln>
            <a:noFill/>
          </a:ln>
        </p:spPr>
      </p:pic>
      <p:pic>
        <p:nvPicPr>
          <p:cNvPr id="149" name="Google Shape;149;p25"/>
          <p:cNvPicPr preferRelativeResize="0"/>
          <p:nvPr/>
        </p:nvPicPr>
        <p:blipFill>
          <a:blip r:embed="rId4">
            <a:alphaModFix/>
          </a:blip>
          <a:stretch>
            <a:fillRect/>
          </a:stretch>
        </p:blipFill>
        <p:spPr>
          <a:xfrm>
            <a:off x="4757091" y="660300"/>
            <a:ext cx="4234510" cy="41190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55" name="Google Shape;155;p26"/>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Process from Tamara Munzner</a:t>
            </a:r>
            <a:endParaRPr b="1" sz="1000"/>
          </a:p>
        </p:txBody>
      </p:sp>
      <p:pic>
        <p:nvPicPr>
          <p:cNvPr id="156" name="Google Shape;156;p26"/>
          <p:cNvPicPr preferRelativeResize="0"/>
          <p:nvPr/>
        </p:nvPicPr>
        <p:blipFill>
          <a:blip r:embed="rId3">
            <a:alphaModFix/>
          </a:blip>
          <a:stretch>
            <a:fillRect/>
          </a:stretch>
        </p:blipFill>
        <p:spPr>
          <a:xfrm>
            <a:off x="152400" y="660300"/>
            <a:ext cx="3620260" cy="4330802"/>
          </a:xfrm>
          <a:prstGeom prst="rect">
            <a:avLst/>
          </a:prstGeom>
          <a:noFill/>
          <a:ln>
            <a:noFill/>
          </a:ln>
        </p:spPr>
      </p:pic>
      <p:sp>
        <p:nvSpPr>
          <p:cNvPr id="157" name="Google Shape;157;p26"/>
          <p:cNvSpPr txBox="1"/>
          <p:nvPr/>
        </p:nvSpPr>
        <p:spPr>
          <a:xfrm>
            <a:off x="4419600" y="1558800"/>
            <a:ext cx="4172100" cy="2533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What are the dimensions and measures?</a:t>
            </a:r>
            <a:endParaRPr sz="1800">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kinds of data types are those </a:t>
            </a:r>
            <a:r>
              <a:rPr altLang="en" lang="en" sz="1800">
                <a:solidFill>
                  <a:schemeClr val="dk2"/>
                </a:solidFill>
                <a:latin typeface="Lora"/>
                <a:ea typeface="Lora"/>
                <a:cs typeface="Lora"/>
                <a:sym typeface="Lora"/>
              </a:rPr>
              <a:t>dimensions</a:t>
            </a:r>
            <a:r>
              <a:rPr altLang="en" lang="en" sz="1800">
                <a:solidFill>
                  <a:schemeClr val="dk2"/>
                </a:solidFill>
                <a:latin typeface="Lora"/>
                <a:ea typeface="Lora"/>
                <a:cs typeface="Lora"/>
                <a:sym typeface="Lora"/>
              </a:rPr>
              <a:t> and measures (nominal, ordinal, continuous)?</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In what form are those data?</a:t>
            </a:r>
            <a:endParaRPr sz="1800">
              <a:solidFill>
                <a:schemeClr val="dk2"/>
              </a:solidFill>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63" name="Google Shape;163;p27"/>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Process from Tamara Munzner</a:t>
            </a:r>
            <a:endParaRPr b="1" sz="1000"/>
          </a:p>
        </p:txBody>
      </p:sp>
      <p:pic>
        <p:nvPicPr>
          <p:cNvPr id="164" name="Google Shape;164;p27"/>
          <p:cNvPicPr preferRelativeResize="0"/>
          <p:nvPr/>
        </p:nvPicPr>
        <p:blipFill>
          <a:blip r:embed="rId3">
            <a:alphaModFix/>
          </a:blip>
          <a:stretch>
            <a:fillRect/>
          </a:stretch>
        </p:blipFill>
        <p:spPr>
          <a:xfrm>
            <a:off x="152400" y="660300"/>
            <a:ext cx="5359184" cy="4330800"/>
          </a:xfrm>
          <a:prstGeom prst="rect">
            <a:avLst/>
          </a:prstGeom>
          <a:noFill/>
          <a:ln>
            <a:noFill/>
          </a:ln>
        </p:spPr>
      </p:pic>
      <p:sp>
        <p:nvSpPr>
          <p:cNvPr id="165" name="Google Shape;165;p27"/>
          <p:cNvSpPr txBox="1"/>
          <p:nvPr/>
        </p:nvSpPr>
        <p:spPr>
          <a:xfrm>
            <a:off x="5886450" y="1304850"/>
            <a:ext cx="2876700" cy="3041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Why is visualization helpful?</a:t>
            </a:r>
            <a:endParaRPr sz="1800">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is the motivation for the user in examining these data?</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action or </a:t>
            </a:r>
            <a:r>
              <a:rPr altLang="en" lang="en" sz="1800">
                <a:solidFill>
                  <a:schemeClr val="dk2"/>
                </a:solidFill>
                <a:latin typeface="Lora"/>
                <a:ea typeface="Lora"/>
                <a:cs typeface="Lora"/>
                <a:sym typeface="Lora"/>
              </a:rPr>
              <a:t>question</a:t>
            </a:r>
            <a:r>
              <a:rPr altLang="en" lang="en" sz="1800">
                <a:solidFill>
                  <a:schemeClr val="dk2"/>
                </a:solidFill>
                <a:latin typeface="Lora"/>
                <a:ea typeface="Lora"/>
                <a:cs typeface="Lora"/>
                <a:sym typeface="Lora"/>
              </a:rPr>
              <a:t> is the visualization assisting with?</a:t>
            </a:r>
            <a:endParaRPr sz="1800">
              <a:solidFill>
                <a:schemeClr val="dk2"/>
              </a:solidFill>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71" name="Google Shape;171;p28"/>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Process from Tamara Munzner</a:t>
            </a:r>
            <a:endParaRPr b="1" sz="1000"/>
          </a:p>
        </p:txBody>
      </p:sp>
      <p:sp>
        <p:nvSpPr>
          <p:cNvPr id="172" name="Google Shape;172;p28"/>
          <p:cNvSpPr txBox="1"/>
          <p:nvPr/>
        </p:nvSpPr>
        <p:spPr>
          <a:xfrm>
            <a:off x="5372100" y="1609650"/>
            <a:ext cx="3391200" cy="2432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How does the visualization help achieve this goal?</a:t>
            </a:r>
            <a:endParaRPr sz="1800">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encodings should be used?</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What actions should the user be able to take?</a:t>
            </a:r>
            <a:endParaRPr sz="1800">
              <a:solidFill>
                <a:schemeClr val="dk2"/>
              </a:solidFill>
              <a:latin typeface="Lora"/>
              <a:ea typeface="Lora"/>
              <a:cs typeface="Lora"/>
              <a:sym typeface="Lora"/>
            </a:endParaRPr>
          </a:p>
        </p:txBody>
      </p:sp>
      <p:pic>
        <p:nvPicPr>
          <p:cNvPr id="173" name="Google Shape;173;p28"/>
          <p:cNvPicPr preferRelativeResize="0"/>
          <p:nvPr/>
        </p:nvPicPr>
        <p:blipFill>
          <a:blip r:embed="rId3">
            <a:alphaModFix/>
          </a:blip>
          <a:stretch>
            <a:fillRect/>
          </a:stretch>
        </p:blipFill>
        <p:spPr>
          <a:xfrm>
            <a:off x="152400" y="660300"/>
            <a:ext cx="4719872" cy="4330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79" name="Google Shape;179;p29"/>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180" name="Google Shape;180;p29"/>
          <p:cNvSpPr txBox="1"/>
          <p:nvPr/>
        </p:nvSpPr>
        <p:spPr>
          <a:xfrm>
            <a:off x="1691850" y="1465500"/>
            <a:ext cx="5760300" cy="2369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1"/>
                </a:solidFill>
                <a:latin typeface="Lora"/>
                <a:ea typeface="Lora"/>
                <a:cs typeface="Lora"/>
                <a:sym typeface="Lora"/>
              </a:rPr>
              <a:t>Tasks and Domains: </a:t>
            </a:r>
            <a:r>
              <a:rPr altLang="en" lang="en" sz="1800">
                <a:solidFill>
                  <a:srgbClr val="666666"/>
                </a:solidFill>
                <a:latin typeface="Lora"/>
                <a:ea typeface="Lora"/>
                <a:cs typeface="Lora"/>
                <a:sym typeface="Lora"/>
              </a:rPr>
              <a:t>Introducing the concept.</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Group activity: </a:t>
            </a:r>
            <a:r>
              <a:rPr altLang="en" lang="en" sz="1800">
                <a:solidFill>
                  <a:srgbClr val="666666"/>
                </a:solidFill>
                <a:latin typeface="Lora"/>
                <a:ea typeface="Lora"/>
                <a:cs typeface="Lora"/>
                <a:sym typeface="Lora"/>
              </a:rPr>
              <a:t>Revisiting some earlier graphics.</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What, Why, How: </a:t>
            </a:r>
            <a:r>
              <a:rPr altLang="en" lang="en" sz="1800">
                <a:solidFill>
                  <a:srgbClr val="666666"/>
                </a:solidFill>
                <a:latin typeface="Lora"/>
                <a:ea typeface="Lora"/>
                <a:cs typeface="Lora"/>
                <a:sym typeface="Lora"/>
              </a:rPr>
              <a:t>Optional framework to consider</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666666"/>
              </a:solidFill>
              <a:latin typeface="Lora"/>
              <a:ea typeface="Lora"/>
              <a:cs typeface="Lora"/>
              <a:sym typeface="Lora"/>
            </a:endParaRPr>
          </a:p>
          <a:p>
            <a:pPr algn="l" indent="0" lvl="0" marL="0" rtl="0">
              <a:spcBef>
                <a:spcPts val="0"/>
              </a:spcBef>
              <a:spcAft>
                <a:spcPts val="0"/>
              </a:spcAft>
              <a:buNone/>
            </a:pPr>
            <a:r>
              <a:rPr altLang="en" b="1" lang="en" sz="1800">
                <a:solidFill>
                  <a:schemeClr val="dk1"/>
                </a:solidFill>
                <a:latin typeface="Lora"/>
                <a:ea typeface="Lora"/>
                <a:cs typeface="Lora"/>
                <a:sym typeface="Lora"/>
              </a:rPr>
              <a:t>&gt; </a:t>
            </a:r>
            <a:r>
              <a:rPr altLang="en" b="1" lang="en" sz="1800">
                <a:solidFill>
                  <a:schemeClr val="dk1"/>
                </a:solidFill>
                <a:latin typeface="Lora"/>
                <a:ea typeface="Lora"/>
                <a:cs typeface="Lora"/>
                <a:sym typeface="Lora"/>
              </a:rPr>
              <a:t>Looking forward: </a:t>
            </a:r>
            <a:r>
              <a:rPr altLang="en" b="1" lang="en" sz="1800">
                <a:solidFill>
                  <a:srgbClr val="666666"/>
                </a:solidFill>
                <a:latin typeface="Lora"/>
                <a:ea typeface="Lora"/>
                <a:cs typeface="Lora"/>
                <a:sym typeface="Lora"/>
              </a:rPr>
              <a:t>Upcoming interactive experience</a:t>
            </a:r>
            <a:endParaRPr b="1" sz="1800">
              <a:solidFill>
                <a:srgbClr val="666666"/>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0"/>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86" name="Google Shape;186;p30"/>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Coming Up</a:t>
            </a:r>
            <a:endParaRPr b="1" sz="1000"/>
          </a:p>
        </p:txBody>
      </p:sp>
      <p:sp>
        <p:nvSpPr>
          <p:cNvPr id="187" name="Google Shape;187;p30"/>
          <p:cNvSpPr txBox="1"/>
          <p:nvPr/>
        </p:nvSpPr>
        <p:spPr>
          <a:xfrm>
            <a:off x="471450" y="1390650"/>
            <a:ext cx="3543300" cy="419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Next</a:t>
            </a:r>
            <a:endParaRPr sz="1800">
              <a:latin typeface="Lora"/>
              <a:ea typeface="Lora"/>
              <a:cs typeface="Lora"/>
              <a:sym typeface="Lora"/>
            </a:endParaRPr>
          </a:p>
        </p:txBody>
      </p:sp>
      <p:sp>
        <p:nvSpPr>
          <p:cNvPr id="188" name="Google Shape;188;p30"/>
          <p:cNvSpPr txBox="1"/>
          <p:nvPr/>
        </p:nvSpPr>
        <p:spPr>
          <a:xfrm>
            <a:off x="471450" y="1809750"/>
            <a:ext cx="3543300" cy="780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3800">
                <a:latin typeface="Lora"/>
                <a:ea typeface="Lora"/>
                <a:cs typeface="Lora"/>
                <a:sym typeface="Lora"/>
              </a:rPr>
              <a:t>User Research</a:t>
            </a:r>
            <a:endParaRPr sz="3800">
              <a:latin typeface="Lora"/>
              <a:ea typeface="Lora"/>
              <a:cs typeface="Lora"/>
              <a:sym typeface="Lora"/>
            </a:endParaRPr>
          </a:p>
        </p:txBody>
      </p:sp>
      <p:sp>
        <p:nvSpPr>
          <p:cNvPr id="189" name="Google Shape;189;p30"/>
          <p:cNvSpPr txBox="1"/>
          <p:nvPr/>
        </p:nvSpPr>
        <p:spPr>
          <a:xfrm>
            <a:off x="471450" y="2590650"/>
            <a:ext cx="3543300" cy="419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Measurement / Evaluation</a:t>
            </a:r>
            <a:endParaRPr sz="1800">
              <a:latin typeface="Lora"/>
              <a:ea typeface="Lora"/>
              <a:cs typeface="Lora"/>
              <a:sym typeface="Lora"/>
            </a:endParaRPr>
          </a:p>
        </p:txBody>
      </p:sp>
      <p:sp>
        <p:nvSpPr>
          <p:cNvPr id="190" name="Google Shape;190;p30"/>
          <p:cNvSpPr txBox="1"/>
          <p:nvPr/>
        </p:nvSpPr>
        <p:spPr>
          <a:xfrm>
            <a:off x="5005350" y="1390650"/>
            <a:ext cx="3543300" cy="419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Later</a:t>
            </a:r>
            <a:endParaRPr sz="1800">
              <a:latin typeface="Lora"/>
              <a:ea typeface="Lora"/>
              <a:cs typeface="Lora"/>
              <a:sym typeface="Lora"/>
            </a:endParaRPr>
          </a:p>
        </p:txBody>
      </p:sp>
      <p:sp>
        <p:nvSpPr>
          <p:cNvPr id="191" name="Google Shape;191;p30"/>
          <p:cNvSpPr txBox="1"/>
          <p:nvPr/>
        </p:nvSpPr>
        <p:spPr>
          <a:xfrm>
            <a:off x="5005350" y="1809750"/>
            <a:ext cx="3543300" cy="780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3800">
                <a:latin typeface="Lora"/>
                <a:ea typeface="Lora"/>
                <a:cs typeface="Lora"/>
                <a:sym typeface="Lora"/>
              </a:rPr>
              <a:t>The Player</a:t>
            </a:r>
            <a:endParaRPr sz="3800">
              <a:latin typeface="Lora"/>
              <a:ea typeface="Lora"/>
              <a:cs typeface="Lora"/>
              <a:sym typeface="Lora"/>
            </a:endParaRPr>
          </a:p>
        </p:txBody>
      </p:sp>
      <p:sp>
        <p:nvSpPr>
          <p:cNvPr id="192" name="Google Shape;192;p30"/>
          <p:cNvSpPr txBox="1"/>
          <p:nvPr/>
        </p:nvSpPr>
        <p:spPr>
          <a:xfrm>
            <a:off x="5005350" y="2590650"/>
            <a:ext cx="3543300" cy="419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User as co-creator</a:t>
            </a:r>
            <a:endParaRPr sz="1800">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1"/>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98" name="Google Shape;198;p31"/>
          <p:cNvSpPr txBox="1"/>
          <p:nvPr/>
        </p:nvSpPr>
        <p:spPr>
          <a:xfrm>
            <a:off x="0" y="0"/>
            <a:ext cx="9020100" cy="5118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Homework</a:t>
            </a:r>
            <a:endParaRPr b="1" sz="1000"/>
          </a:p>
        </p:txBody>
      </p:sp>
      <p:sp>
        <p:nvSpPr>
          <p:cNvPr id="199" name="Google Shape;199;p31"/>
          <p:cNvSpPr txBox="1"/>
          <p:nvPr/>
        </p:nvSpPr>
        <p:spPr>
          <a:xfrm>
            <a:off x="471450" y="1390650"/>
            <a:ext cx="7368900" cy="4191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Making room due to midterms / requests…</a:t>
            </a:r>
            <a:endParaRPr sz="1800">
              <a:latin typeface="Lora"/>
              <a:ea typeface="Lora"/>
              <a:cs typeface="Lora"/>
              <a:sym typeface="Lora"/>
            </a:endParaRPr>
          </a:p>
        </p:txBody>
      </p:sp>
      <p:sp>
        <p:nvSpPr>
          <p:cNvPr id="200" name="Google Shape;200;p31"/>
          <p:cNvSpPr txBox="1"/>
          <p:nvPr/>
        </p:nvSpPr>
        <p:spPr>
          <a:xfrm>
            <a:off x="471450" y="1809750"/>
            <a:ext cx="7671900" cy="780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3800">
                <a:latin typeface="Lora"/>
                <a:ea typeface="Lora"/>
                <a:cs typeface="Lora"/>
                <a:sym typeface="Lora"/>
              </a:rPr>
              <a:t>Assignment 12 cancelled</a:t>
            </a:r>
            <a:endParaRPr sz="3800">
              <a:latin typeface="Lora"/>
              <a:ea typeface="Lora"/>
              <a:cs typeface="Lora"/>
              <a:sym typeface="Lora"/>
            </a:endParaRPr>
          </a:p>
        </p:txBody>
      </p:sp>
      <p:sp>
        <p:nvSpPr>
          <p:cNvPr id="201" name="Google Shape;201;p31"/>
          <p:cNvSpPr txBox="1"/>
          <p:nvPr/>
        </p:nvSpPr>
        <p:spPr>
          <a:xfrm>
            <a:off x="471450" y="2590650"/>
            <a:ext cx="7671900" cy="780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latin typeface="Lora"/>
                <a:ea typeface="Lora"/>
                <a:cs typeface="Lora"/>
                <a:sym typeface="Lora"/>
              </a:rPr>
              <a:t>Will move it into additional time for the interactive experience and a bonus reading.</a:t>
            </a:r>
            <a:endParaRPr sz="1800">
              <a:latin typeface="Lora"/>
              <a:ea typeface="Lora"/>
              <a:cs typeface="Lora"/>
              <a:sym typeface="Lor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07" name="Google Shape;207;p32"/>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Interactive Experience</a:t>
            </a:r>
            <a:endParaRPr b="1" sz="1000"/>
          </a:p>
        </p:txBody>
      </p:sp>
      <p:cxnSp>
        <p:nvCxnSpPr>
          <p:cNvPr id="208" name="Google Shape;208;p32"/>
          <p:cNvCxnSpPr/>
          <p:nvPr/>
        </p:nvCxnSpPr>
        <p:spPr>
          <a:xfrm>
            <a:off x="4852875" y="777825"/>
            <a:ext cx="0" cy="3048000"/>
          </a:xfrm>
          <a:prstGeom prst="straightConnector1">
            <a:avLst/>
          </a:prstGeom>
          <a:noFill/>
          <a:ln cap="flat" cmpd="sng" w="9525">
            <a:solidFill>
              <a:schemeClr val="dk2"/>
            </a:solidFill>
            <a:prstDash val="solid"/>
            <a:round/>
            <a:headEnd len="med" type="none" w="med"/>
            <a:tailEnd len="med" type="none" w="med"/>
          </a:ln>
        </p:spPr>
      </p:cxnSp>
      <p:sp>
        <p:nvSpPr>
          <p:cNvPr id="209" name="Google Shape;209;p32"/>
          <p:cNvSpPr txBox="1"/>
          <p:nvPr/>
        </p:nvSpPr>
        <p:spPr>
          <a:xfrm>
            <a:off x="228600" y="657300"/>
            <a:ext cx="4172100" cy="32766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800">
                <a:latin typeface="Lora"/>
                <a:ea typeface="Lora"/>
                <a:cs typeface="Lora"/>
                <a:sym typeface="Lora"/>
              </a:rPr>
              <a:t>1 - Video Game</a:t>
            </a:r>
            <a:endParaRPr b="1" sz="1800">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Well behaved. Violent / non-violent. Short. Can be inexpensive ($7) and played on your phone.</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latin typeface="Lora"/>
                <a:ea typeface="Lora"/>
                <a:cs typeface="Lora"/>
                <a:sym typeface="Lora"/>
              </a:rPr>
              <a:t>1.1 - In-Class</a:t>
            </a:r>
            <a:r>
              <a:rPr altLang="en" lang="en" sz="1800">
                <a:solidFill>
                  <a:schemeClr val="dk2"/>
                </a:solidFill>
                <a:latin typeface="Lora"/>
                <a:ea typeface="Lora"/>
                <a:cs typeface="Lora"/>
                <a:sym typeface="Lora"/>
              </a:rPr>
              <a:t> Discussion with grade</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latin typeface="Lora"/>
                <a:ea typeface="Lora"/>
                <a:cs typeface="Lora"/>
                <a:sym typeface="Lora"/>
              </a:rPr>
              <a:t>1.2 - Zoom</a:t>
            </a:r>
            <a:r>
              <a:rPr altLang="en" lang="en" sz="1800">
                <a:solidFill>
                  <a:schemeClr val="dk2"/>
                </a:solidFill>
                <a:latin typeface="Lora"/>
                <a:ea typeface="Lora"/>
                <a:cs typeface="Lora"/>
                <a:sym typeface="Lora"/>
              </a:rPr>
              <a:t> Discussion with grade (will be on a Friday 3pm)</a:t>
            </a:r>
            <a:endParaRPr sz="1800">
              <a:solidFill>
                <a:schemeClr val="dk2"/>
              </a:solidFill>
              <a:latin typeface="Lora"/>
              <a:ea typeface="Lora"/>
              <a:cs typeface="Lora"/>
              <a:sym typeface="Lora"/>
            </a:endParaRPr>
          </a:p>
        </p:txBody>
      </p:sp>
      <p:sp>
        <p:nvSpPr>
          <p:cNvPr id="210" name="Google Shape;210;p32"/>
          <p:cNvSpPr txBox="1"/>
          <p:nvPr/>
        </p:nvSpPr>
        <p:spPr>
          <a:xfrm>
            <a:off x="5305050" y="657300"/>
            <a:ext cx="3591300" cy="21525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800">
                <a:latin typeface="Lora"/>
                <a:ea typeface="Lora"/>
                <a:cs typeface="Lora"/>
                <a:sym typeface="Lora"/>
              </a:rPr>
              <a:t>2 - Essay</a:t>
            </a:r>
            <a:endParaRPr b="1" sz="1800">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4 </a:t>
            </a:r>
            <a:r>
              <a:rPr altLang="en" lang="en" sz="1800">
                <a:solidFill>
                  <a:schemeClr val="dk2"/>
                </a:solidFill>
                <a:latin typeface="Lora"/>
                <a:ea typeface="Lora"/>
                <a:cs typeface="Lora"/>
                <a:sym typeface="Lora"/>
              </a:rPr>
              <a:t>different</a:t>
            </a:r>
            <a:r>
              <a:rPr altLang="en" lang="en" sz="1800">
                <a:solidFill>
                  <a:schemeClr val="dk2"/>
                </a:solidFill>
                <a:latin typeface="Lora"/>
                <a:ea typeface="Lora"/>
                <a:cs typeface="Lora"/>
                <a:sym typeface="Lora"/>
              </a:rPr>
              <a:t> interactive visualizations with 4 sentence response to each prompt.</a:t>
            </a:r>
            <a:endParaRPr sz="1800">
              <a:solidFill>
                <a:schemeClr val="dk2"/>
              </a:solidFill>
              <a:latin typeface="Lora"/>
              <a:ea typeface="Lora"/>
              <a:cs typeface="Lora"/>
              <a:sym typeface="Lora"/>
            </a:endParaRPr>
          </a:p>
          <a:p>
            <a:pPr algn="l" indent="0" lvl="0" marL="0" rtl="0">
              <a:spcBef>
                <a:spcPts val="0"/>
              </a:spcBef>
              <a:spcAft>
                <a:spcPts val="0"/>
              </a:spcAft>
              <a:buNone/>
            </a:pPr>
            <a:r>
              <a:t/>
            </a:r>
            <a:endParaRPr sz="1800">
              <a:solidFill>
                <a:schemeClr val="dk2"/>
              </a:solidFill>
              <a:latin typeface="Lora"/>
              <a:ea typeface="Lora"/>
              <a:cs typeface="Lora"/>
              <a:sym typeface="Lora"/>
            </a:endParaRPr>
          </a:p>
          <a:p>
            <a:pPr algn="l" indent="0" lvl="0" marL="0" rtl="0">
              <a:spcBef>
                <a:spcPts val="0"/>
              </a:spcBef>
              <a:spcAft>
                <a:spcPts val="0"/>
              </a:spcAft>
              <a:buNone/>
            </a:pPr>
            <a:r>
              <a:rPr altLang="en" lang="en" sz="1800">
                <a:solidFill>
                  <a:schemeClr val="dk2"/>
                </a:solidFill>
                <a:latin typeface="Lora"/>
                <a:ea typeface="Lora"/>
                <a:cs typeface="Lora"/>
                <a:sym typeface="Lora"/>
              </a:rPr>
              <a:t>No cost, browser only needed.</a:t>
            </a:r>
            <a:endParaRPr sz="1800">
              <a:solidFill>
                <a:schemeClr val="dk2"/>
              </a:solidFill>
              <a:latin typeface="Lora"/>
              <a:ea typeface="Lora"/>
              <a:cs typeface="Lora"/>
              <a:sym typeface="Lora"/>
            </a:endParaRPr>
          </a:p>
        </p:txBody>
      </p:sp>
      <p:cxnSp>
        <p:nvCxnSpPr>
          <p:cNvPr id="211" name="Google Shape;211;p32"/>
          <p:cNvCxnSpPr/>
          <p:nvPr/>
        </p:nvCxnSpPr>
        <p:spPr>
          <a:xfrm>
            <a:off x="209550" y="4095750"/>
            <a:ext cx="8686800" cy="0"/>
          </a:xfrm>
          <a:prstGeom prst="straightConnector1">
            <a:avLst/>
          </a:prstGeom>
          <a:noFill/>
          <a:ln cap="flat" cmpd="sng" w="9525">
            <a:solidFill>
              <a:schemeClr val="dk2"/>
            </a:solidFill>
            <a:prstDash val="solid"/>
            <a:round/>
            <a:headEnd len="med" type="none" w="med"/>
            <a:tailEnd len="med" type="none" w="med"/>
          </a:ln>
        </p:spPr>
      </p:cxnSp>
      <p:sp>
        <p:nvSpPr>
          <p:cNvPr id="212" name="Google Shape;212;p32"/>
          <p:cNvSpPr txBox="1"/>
          <p:nvPr/>
        </p:nvSpPr>
        <p:spPr>
          <a:xfrm>
            <a:off x="209550" y="4343400"/>
            <a:ext cx="8705700" cy="507900"/>
          </a:xfrm>
          <a:prstGeom prst="rect">
            <a:avLst/>
          </a:prstGeom>
          <a:noFill/>
          <a:ln>
            <a:noFill/>
          </a:ln>
        </p:spPr>
        <p:txBody>
          <a:bodyPr anchor="t" anchorCtr="0" bIns="91425" lIns="91425" numCol="1" rIns="91425" spcFirstLastPara="1" tIns="91425" wrap="square">
            <a:noAutofit/>
          </a:bodyPr>
          <a:lstStyle/>
          <a:p>
            <a:pPr algn="ctr" indent="0" lvl="0" marL="0" rtl="0">
              <a:spcBef>
                <a:spcPts val="0"/>
              </a:spcBef>
              <a:spcAft>
                <a:spcPts val="0"/>
              </a:spcAft>
              <a:buNone/>
            </a:pPr>
            <a:r>
              <a:rPr altLang="en" b="1" lang="en" sz="1800">
                <a:latin typeface="Lora"/>
                <a:ea typeface="Lora"/>
                <a:cs typeface="Lora"/>
                <a:sym typeface="Lora"/>
              </a:rPr>
              <a:t>Need you preference by Friday 3pm PT messaged on Zulip.</a:t>
            </a:r>
            <a:endParaRPr b="1" sz="1800">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68" name="Google Shape;68;p1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Context Setting</a:t>
            </a:r>
            <a:endParaRPr b="1" sz="1000"/>
          </a:p>
        </p:txBody>
      </p:sp>
      <p:sp>
        <p:nvSpPr>
          <p:cNvPr id="69" name="Google Shape;69;p15"/>
          <p:cNvSpPr/>
          <p:nvPr/>
        </p:nvSpPr>
        <p:spPr>
          <a:xfrm>
            <a:off x="620375" y="1906250"/>
            <a:ext cx="1455000" cy="1173000"/>
          </a:xfrm>
          <a:prstGeom prst="rect">
            <a:avLst/>
          </a:prstGeom>
          <a:solidFill>
            <a:srgbClr val="999999"/>
          </a:solid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ctr" indent="0" lvl="0" marL="0" rtl="0">
              <a:spcBef>
                <a:spcPts val="0"/>
              </a:spcBef>
              <a:spcAft>
                <a:spcPts val="0"/>
              </a:spcAft>
              <a:buNone/>
            </a:pPr>
            <a:r>
              <a:rPr altLang="en" lang="en" sz="1300">
                <a:solidFill>
                  <a:srgbClr val="FFFFFF"/>
                </a:solidFill>
                <a:latin typeface="Lora"/>
                <a:ea typeface="Lora"/>
                <a:cs typeface="Lora"/>
                <a:sym typeface="Lora"/>
              </a:rPr>
              <a:t>Visualization as Representation</a:t>
            </a:r>
            <a:endParaRPr sz="1300">
              <a:solidFill>
                <a:srgbClr val="FFFFFF"/>
              </a:solidFill>
              <a:latin typeface="Lora"/>
              <a:ea typeface="Lora"/>
              <a:cs typeface="Lora"/>
              <a:sym typeface="Lora"/>
            </a:endParaRPr>
          </a:p>
        </p:txBody>
      </p:sp>
      <p:sp>
        <p:nvSpPr>
          <p:cNvPr id="70" name="Google Shape;70;p15"/>
          <p:cNvSpPr/>
          <p:nvPr/>
        </p:nvSpPr>
        <p:spPr>
          <a:xfrm>
            <a:off x="2679025" y="1906250"/>
            <a:ext cx="1455000" cy="1173000"/>
          </a:xfrm>
          <a:prstGeom prst="rect">
            <a:avLst/>
          </a:prstGeom>
          <a:solidFill>
            <a:srgbClr val="FFFFFF"/>
          </a:solid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ctr" indent="0" lvl="0" marL="0" rtl="0">
              <a:spcBef>
                <a:spcPts val="0"/>
              </a:spcBef>
              <a:spcAft>
                <a:spcPts val="0"/>
              </a:spcAft>
              <a:buNone/>
            </a:pPr>
            <a:r>
              <a:rPr altLang="en" lang="en" sz="1300">
                <a:latin typeface="Lora"/>
                <a:ea typeface="Lora"/>
                <a:cs typeface="Lora"/>
                <a:sym typeface="Lora"/>
              </a:rPr>
              <a:t>Visualization as Task</a:t>
            </a:r>
            <a:endParaRPr sz="1300">
              <a:latin typeface="Lora"/>
              <a:ea typeface="Lora"/>
              <a:cs typeface="Lora"/>
              <a:sym typeface="Lora"/>
            </a:endParaRPr>
          </a:p>
        </p:txBody>
      </p:sp>
      <p:sp>
        <p:nvSpPr>
          <p:cNvPr id="71" name="Google Shape;71;p15"/>
          <p:cNvSpPr/>
          <p:nvPr/>
        </p:nvSpPr>
        <p:spPr>
          <a:xfrm>
            <a:off x="4737675" y="1906250"/>
            <a:ext cx="1455000" cy="1173000"/>
          </a:xfrm>
          <a:prstGeom prst="rect">
            <a:avLst/>
          </a:prstGeom>
          <a:solidFill>
            <a:srgbClr val="EFEFEF"/>
          </a:solid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ctr" indent="0" lvl="0" marL="0" rtl="0">
              <a:spcBef>
                <a:spcPts val="0"/>
              </a:spcBef>
              <a:spcAft>
                <a:spcPts val="0"/>
              </a:spcAft>
              <a:buNone/>
            </a:pPr>
            <a:r>
              <a:rPr altLang="en" lang="en" sz="1300">
                <a:latin typeface="Lora"/>
                <a:ea typeface="Lora"/>
                <a:cs typeface="Lora"/>
                <a:sym typeface="Lora"/>
              </a:rPr>
              <a:t>Visualization as Narrative</a:t>
            </a:r>
            <a:endParaRPr sz="1300">
              <a:latin typeface="Lora"/>
              <a:ea typeface="Lora"/>
              <a:cs typeface="Lora"/>
              <a:sym typeface="Lora"/>
            </a:endParaRPr>
          </a:p>
        </p:txBody>
      </p:sp>
      <p:sp>
        <p:nvSpPr>
          <p:cNvPr id="72" name="Google Shape;72;p15"/>
          <p:cNvSpPr/>
          <p:nvPr/>
        </p:nvSpPr>
        <p:spPr>
          <a:xfrm>
            <a:off x="6796325" y="1906250"/>
            <a:ext cx="1455000" cy="1173000"/>
          </a:xfrm>
          <a:prstGeom prst="rect">
            <a:avLst/>
          </a:prstGeom>
          <a:solidFill>
            <a:srgbClr val="EFEFEF"/>
          </a:solidFill>
          <a:ln cap="flat" cmpd="sng" w="9525">
            <a:solidFill>
              <a:schemeClr val="dk2"/>
            </a:solidFill>
            <a:prstDash val="solid"/>
            <a:round/>
            <a:headEnd len="sm" type="none" w="sm"/>
            <a:tailEnd len="sm" type="none" w="sm"/>
          </a:ln>
        </p:spPr>
        <p:txBody>
          <a:bodyPr anchor="ctr" anchorCtr="0" bIns="91425" lIns="91425" numCol="1" rIns="91425" spcFirstLastPara="1" tIns="91425" wrap="square">
            <a:noAutofit/>
          </a:bodyPr>
          <a:lstStyle/>
          <a:p>
            <a:pPr algn="ctr" indent="0" lvl="0" marL="0" rtl="0">
              <a:spcBef>
                <a:spcPts val="0"/>
              </a:spcBef>
              <a:spcAft>
                <a:spcPts val="0"/>
              </a:spcAft>
              <a:buNone/>
            </a:pPr>
            <a:r>
              <a:rPr altLang="en" lang="en" sz="1300">
                <a:latin typeface="Lora"/>
                <a:ea typeface="Lora"/>
                <a:cs typeface="Lora"/>
                <a:sym typeface="Lora"/>
              </a:rPr>
              <a:t>Visualization as Dialogue</a:t>
            </a:r>
            <a:endParaRPr sz="1300">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218" name="Google Shape;218;p33"/>
          <p:cNvSpPr txBox="1"/>
          <p:nvPr/>
        </p:nvSpPr>
        <p:spPr>
          <a:xfrm>
            <a:off x="247650" y="781050"/>
            <a:ext cx="8505300" cy="4238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100">
                <a:solidFill>
                  <a:schemeClr val="dk1"/>
                </a:solidFill>
                <a:latin typeface="Lora"/>
                <a:ea typeface="Lora"/>
                <a:cs typeface="Lora"/>
                <a:sym typeface="Lora"/>
              </a:rPr>
              <a:t>T. Munzner, “Visualization Analysis &amp; Design,” University of British Columbia, 2021. Available: </a:t>
            </a:r>
            <a:r>
              <a:rPr altLang="en" lang="en" sz="1100" u="sng">
                <a:solidFill>
                  <a:schemeClr val="dk1"/>
                </a:solidFill>
                <a:latin typeface="Lora"/>
                <a:ea typeface="Lora"/>
                <a:cs typeface="Lora"/>
                <a:sym typeface="Lora"/>
                <a:hlinkClick r:id="rId3">
                  <a:extLst>
                    <a:ext uri="{A12FA001-AC4F-418D-AE19-62706E023703}">
                      <ahyp:hlinkClr val="tx"/>
                    </a:ext>
                  </a:extLst>
                </a:hlinkClick>
              </a:rPr>
              <a:t>https://www.youtube.com/watch?v=pHljd-cgICY</a:t>
            </a:r>
            <a:endParaRPr sz="1100">
              <a:solidFill>
                <a:schemeClr val="dk1"/>
              </a:solidFill>
              <a:latin typeface="Lora"/>
              <a:ea typeface="Lora"/>
              <a:cs typeface="Lora"/>
              <a:sym typeface="Lora"/>
            </a:endParaRPr>
          </a:p>
          <a:p>
            <a:pPr algn="l" indent="0" lvl="0" marL="0" rtl="0">
              <a:spcBef>
                <a:spcPts val="0"/>
              </a:spcBef>
              <a:spcAft>
                <a:spcPts val="0"/>
              </a:spcAft>
              <a:buNone/>
            </a:pPr>
            <a:r>
              <a:t/>
            </a:r>
            <a:endParaRPr sz="1100">
              <a:solidFill>
                <a:schemeClr val="dk1"/>
              </a:solidFill>
              <a:latin typeface="Lora"/>
              <a:ea typeface="Lora"/>
              <a:cs typeface="Lora"/>
              <a:sym typeface="Lora"/>
            </a:endParaRPr>
          </a:p>
          <a:p>
            <a:pPr algn="l" indent="0" lvl="0" marL="0" rtl="0">
              <a:spcBef>
                <a:spcPts val="0"/>
              </a:spcBef>
              <a:spcAft>
                <a:spcPts val="0"/>
              </a:spcAft>
              <a:buNone/>
            </a:pPr>
            <a:r>
              <a:rPr altLang="en" lang="en" sz="1100">
                <a:solidFill>
                  <a:schemeClr val="dk1"/>
                </a:solidFill>
                <a:latin typeface="Lora"/>
                <a:ea typeface="Lora"/>
                <a:cs typeface="Lora"/>
                <a:sym typeface="Lora"/>
              </a:rPr>
              <a:t>T. Romanowski, “Visualisation Analysis &amp; Design by Tamara Munzner or the What-Why-How of data viz,” Datarocks, 2023. Available: </a:t>
            </a:r>
            <a:r>
              <a:rPr altLang="en" lang="en" sz="1100" u="sng">
                <a:solidFill>
                  <a:schemeClr val="dk1"/>
                </a:solidFill>
                <a:latin typeface="Lora"/>
                <a:ea typeface="Lora"/>
                <a:cs typeface="Lora"/>
                <a:sym typeface="Lora"/>
                <a:hlinkClick r:id="rId4">
                  <a:extLst>
                    <a:ext uri="{A12FA001-AC4F-418D-AE19-62706E023703}">
                      <ahyp:hlinkClr val="tx"/>
                    </a:ext>
                  </a:extLst>
                </a:hlinkClick>
              </a:rPr>
              <a:t>https://www.datarocks.co.nz/post/data-viz-bookshelf_visualization-analysis-design-tamara-munzner</a:t>
            </a:r>
            <a:endParaRPr sz="1100">
              <a:solidFill>
                <a:schemeClr val="dk1"/>
              </a:solidFill>
              <a:latin typeface="Lora"/>
              <a:ea typeface="Lora"/>
              <a:cs typeface="Lora"/>
              <a:sym typeface="Lora"/>
            </a:endParaRPr>
          </a:p>
          <a:p>
            <a:pPr algn="l" indent="0" lvl="0" marL="0" rtl="0">
              <a:spcBef>
                <a:spcPts val="0"/>
              </a:spcBef>
              <a:spcAft>
                <a:spcPts val="0"/>
              </a:spcAft>
              <a:buNone/>
            </a:pPr>
            <a:r>
              <a:t/>
            </a:r>
            <a:endParaRPr sz="1100">
              <a:solidFill>
                <a:schemeClr val="dk1"/>
              </a:solidFill>
              <a:latin typeface="Lora"/>
              <a:ea typeface="Lora"/>
              <a:cs typeface="Lora"/>
              <a:sym typeface="Lora"/>
            </a:endParaRPr>
          </a:p>
          <a:p>
            <a:pPr algn="l" indent="0" lvl="0" marL="0" rtl="0">
              <a:spcBef>
                <a:spcPts val="0"/>
              </a:spcBef>
              <a:spcAft>
                <a:spcPts val="0"/>
              </a:spcAft>
              <a:buNone/>
            </a:pPr>
            <a:r>
              <a:rPr altLang="en" lang="en" sz="1100">
                <a:solidFill>
                  <a:schemeClr val="dk1"/>
                </a:solidFill>
                <a:latin typeface="Lora"/>
                <a:ea typeface="Lora"/>
                <a:cs typeface="Lora"/>
                <a:sym typeface="Lora"/>
              </a:rPr>
              <a:t>J. Stasko, C. Gorg, Z. Liu, and K. Singhal, “Jigsaw – Visual Analytics,” </a:t>
            </a:r>
            <a:r>
              <a:rPr altLang="en" lang="en" sz="1100">
                <a:solidFill>
                  <a:schemeClr val="dk1"/>
                </a:solidFill>
                <a:latin typeface="Lora"/>
                <a:ea typeface="Lora"/>
                <a:cs typeface="Lora"/>
                <a:sym typeface="Lora"/>
              </a:rPr>
              <a:t>Georgia</a:t>
            </a:r>
            <a:r>
              <a:rPr altLang="en" lang="en" sz="1100">
                <a:solidFill>
                  <a:schemeClr val="dk1"/>
                </a:solidFill>
                <a:latin typeface="Lora"/>
                <a:ea typeface="Lora"/>
                <a:cs typeface="Lora"/>
                <a:sym typeface="Lora"/>
              </a:rPr>
              <a:t> Institute of Technology, 2009. Available at: </a:t>
            </a:r>
            <a:r>
              <a:rPr altLang="en" lang="en" sz="1100" u="sng">
                <a:solidFill>
                  <a:schemeClr val="dk1"/>
                </a:solidFill>
                <a:latin typeface="Lora"/>
                <a:ea typeface="Lora"/>
                <a:cs typeface="Lora"/>
                <a:sym typeface="Lora"/>
                <a:hlinkClick r:id="rId5">
                  <a:extLst>
                    <a:ext uri="{A12FA001-AC4F-418D-AE19-62706E023703}">
                      <ahyp:hlinkClr val="tx"/>
                    </a:ext>
                  </a:extLst>
                </a:hlinkClick>
              </a:rPr>
              <a:t>https://youtu.be/2CMw4i9DiaM?feature=shared</a:t>
            </a:r>
            <a:endParaRPr sz="1100">
              <a:solidFill>
                <a:schemeClr val="dk1"/>
              </a:solidFill>
              <a:latin typeface="Lora"/>
              <a:ea typeface="Lora"/>
              <a:cs typeface="Lora"/>
              <a:sym typeface="Lora"/>
            </a:endParaRPr>
          </a:p>
          <a:p>
            <a:pPr algn="l" indent="0" lvl="0" marL="0" rtl="0">
              <a:spcBef>
                <a:spcPts val="0"/>
              </a:spcBef>
              <a:spcAft>
                <a:spcPts val="0"/>
              </a:spcAft>
              <a:buNone/>
            </a:pPr>
            <a:r>
              <a:t/>
            </a:r>
            <a:endParaRPr sz="1100">
              <a:solidFill>
                <a:schemeClr val="dk1"/>
              </a:solidFill>
              <a:latin typeface="Lora"/>
              <a:ea typeface="Lora"/>
              <a:cs typeface="Lora"/>
              <a:sym typeface="Lora"/>
            </a:endParaRPr>
          </a:p>
          <a:p>
            <a:pPr algn="l" indent="0" lvl="0" marL="0" rtl="0">
              <a:spcBef>
                <a:spcPts val="0"/>
              </a:spcBef>
              <a:spcAft>
                <a:spcPts val="0"/>
              </a:spcAft>
              <a:buNone/>
            </a:pPr>
            <a:r>
              <a:rPr altLang="en" lang="en" sz="1100">
                <a:solidFill>
                  <a:schemeClr val="dk1"/>
                </a:solidFill>
                <a:latin typeface="Lora"/>
                <a:ea typeface="Lora"/>
                <a:cs typeface="Lora"/>
                <a:sym typeface="Lora"/>
              </a:rPr>
              <a:t>R. Binx, “Designing for Realtime Spacecraft Operations,” OpenVisConf, 2016. Available at: </a:t>
            </a:r>
            <a:r>
              <a:rPr altLang="en" lang="en" sz="1100" u="sng">
                <a:solidFill>
                  <a:schemeClr val="dk1"/>
                </a:solidFill>
                <a:latin typeface="Lora"/>
                <a:ea typeface="Lora"/>
                <a:cs typeface="Lora"/>
                <a:sym typeface="Lora"/>
                <a:hlinkClick r:id="rId6">
                  <a:extLst>
                    <a:ext uri="{A12FA001-AC4F-418D-AE19-62706E023703}">
                      <ahyp:hlinkClr val="tx"/>
                    </a:ext>
                  </a:extLst>
                </a:hlinkClick>
              </a:rPr>
              <a:t>https://youtu.be/HuYKhSHcRSQ?feature=shared</a:t>
            </a:r>
            <a:endParaRPr sz="1100">
              <a:solidFill>
                <a:schemeClr val="dk1"/>
              </a:solidFill>
              <a:latin typeface="Lora"/>
              <a:ea typeface="Lora"/>
              <a:cs typeface="Lora"/>
              <a:sym typeface="Lora"/>
            </a:endParaRPr>
          </a:p>
        </p:txBody>
      </p:sp>
      <p:sp>
        <p:nvSpPr>
          <p:cNvPr id="219" name="Google Shape;219;p33"/>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Citations</a:t>
            </a:r>
            <a:endParaRPr b="1" sz="1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34"/>
          <p:cNvPicPr preferRelativeResize="0"/>
          <p:nvPr/>
        </p:nvPicPr>
        <p:blipFill>
          <a:blip r:embed="rId3">
            <a:alphaModFix/>
          </a:blip>
          <a:stretch>
            <a:fillRect/>
          </a:stretch>
        </p:blipFill>
        <p:spPr>
          <a:xfrm>
            <a:off x="2421563" y="2238025"/>
            <a:ext cx="4300876" cy="667450"/>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78" name="Google Shape;78;p16"/>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79" name="Google Shape;79;p16"/>
          <p:cNvSpPr txBox="1"/>
          <p:nvPr/>
        </p:nvSpPr>
        <p:spPr>
          <a:xfrm>
            <a:off x="1691850" y="1465500"/>
            <a:ext cx="5760300" cy="22125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800">
                <a:solidFill>
                  <a:schemeClr val="dk1"/>
                </a:solidFill>
                <a:latin typeface="Lora"/>
                <a:ea typeface="Lora"/>
                <a:cs typeface="Lora"/>
                <a:sym typeface="Lora"/>
              </a:rPr>
              <a:t>&gt; Tasks and Domains: </a:t>
            </a:r>
            <a:r>
              <a:rPr altLang="en" b="1" lang="en" sz="1800">
                <a:solidFill>
                  <a:srgbClr val="666666"/>
                </a:solidFill>
                <a:latin typeface="Lora"/>
                <a:ea typeface="Lora"/>
                <a:cs typeface="Lora"/>
                <a:sym typeface="Lora"/>
              </a:rPr>
              <a:t>Introducing the concept.</a:t>
            </a:r>
            <a:endParaRPr b="1"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Group activity</a:t>
            </a:r>
            <a:r>
              <a:rPr altLang="en" lang="en" sz="1800">
                <a:solidFill>
                  <a:schemeClr val="dk1"/>
                </a:solidFill>
                <a:latin typeface="Lora"/>
                <a:ea typeface="Lora"/>
                <a:cs typeface="Lora"/>
                <a:sym typeface="Lora"/>
              </a:rPr>
              <a:t>: </a:t>
            </a:r>
            <a:r>
              <a:rPr altLang="en" lang="en" sz="1800">
                <a:solidFill>
                  <a:srgbClr val="666666"/>
                </a:solidFill>
                <a:latin typeface="Lora"/>
                <a:ea typeface="Lora"/>
                <a:cs typeface="Lora"/>
                <a:sym typeface="Lora"/>
              </a:rPr>
              <a:t>Revisiting some earlier graphics.</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What, Why, How: </a:t>
            </a:r>
            <a:r>
              <a:rPr altLang="en" lang="en" sz="1800">
                <a:solidFill>
                  <a:srgbClr val="666666"/>
                </a:solidFill>
                <a:latin typeface="Lora"/>
                <a:ea typeface="Lora"/>
                <a:cs typeface="Lora"/>
                <a:sym typeface="Lora"/>
              </a:rPr>
              <a:t>Optional framework to consider</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666666"/>
              </a:solidFill>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lang="en" sz="1800">
                <a:solidFill>
                  <a:schemeClr val="dk1"/>
                </a:solidFill>
                <a:latin typeface="Lora"/>
                <a:ea typeface="Lora"/>
                <a:cs typeface="Lora"/>
                <a:sym typeface="Lora"/>
              </a:rPr>
              <a:t>Looking forward: </a:t>
            </a:r>
            <a:r>
              <a:rPr altLang="en" lang="en" sz="1800">
                <a:solidFill>
                  <a:srgbClr val="666666"/>
                </a:solidFill>
                <a:latin typeface="Lora"/>
                <a:ea typeface="Lora"/>
                <a:cs typeface="Lora"/>
                <a:sym typeface="Lora"/>
              </a:rPr>
              <a:t>Upcoming interactive experience</a:t>
            </a:r>
            <a:endParaRPr sz="1800">
              <a:solidFill>
                <a:srgbClr val="666666"/>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85" name="Google Shape;85;p17"/>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Tasks and domains</a:t>
            </a:r>
            <a:endParaRPr b="1" sz="1000"/>
          </a:p>
        </p:txBody>
      </p:sp>
      <p:sp>
        <p:nvSpPr>
          <p:cNvPr id="86" name="Google Shape;86;p17"/>
          <p:cNvSpPr txBox="1"/>
          <p:nvPr/>
        </p:nvSpPr>
        <p:spPr>
          <a:xfrm>
            <a:off x="200425" y="842125"/>
            <a:ext cx="3567000" cy="3830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2300">
                <a:latin typeface="Lora"/>
                <a:ea typeface="Lora"/>
                <a:cs typeface="Lora"/>
                <a:sym typeface="Lora"/>
              </a:rPr>
              <a:t>Domain / Context</a:t>
            </a:r>
            <a:endParaRPr sz="2300">
              <a:latin typeface="Lora"/>
              <a:ea typeface="Lora"/>
              <a:cs typeface="Lora"/>
              <a:sym typeface="Lora"/>
            </a:endParaRPr>
          </a:p>
          <a:p>
            <a:pPr algn="l" indent="0" lvl="0" marL="0" rtl="0">
              <a:spcBef>
                <a:spcPts val="0"/>
              </a:spcBef>
              <a:spcAft>
                <a:spcPts val="0"/>
              </a:spcAft>
              <a:buNone/>
            </a:pPr>
            <a:r>
              <a:t/>
            </a:r>
            <a:endParaRPr sz="23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Who is the user?</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social context is that user in?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are the concepts the user is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prior knowledge or understanding might the user be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How are the data produced?</a:t>
            </a:r>
            <a:endParaRPr sz="16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92" name="Google Shape;92;p18"/>
          <p:cNvSpPr txBox="1"/>
          <p:nvPr/>
        </p:nvSpPr>
        <p:spPr>
          <a:xfrm>
            <a:off x="0" y="0"/>
            <a:ext cx="9020100" cy="5184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Tasks and domains</a:t>
            </a:r>
            <a:endParaRPr b="1" sz="1000"/>
          </a:p>
        </p:txBody>
      </p:sp>
      <p:sp>
        <p:nvSpPr>
          <p:cNvPr id="93" name="Google Shape;93;p18"/>
          <p:cNvSpPr txBox="1"/>
          <p:nvPr/>
        </p:nvSpPr>
        <p:spPr>
          <a:xfrm>
            <a:off x="200425" y="842125"/>
            <a:ext cx="3567000" cy="3830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2300">
                <a:latin typeface="Lora"/>
                <a:ea typeface="Lora"/>
                <a:cs typeface="Lora"/>
                <a:sym typeface="Lora"/>
              </a:rPr>
              <a:t>Domain / Context</a:t>
            </a:r>
            <a:endParaRPr sz="2300">
              <a:latin typeface="Lora"/>
              <a:ea typeface="Lora"/>
              <a:cs typeface="Lora"/>
              <a:sym typeface="Lora"/>
            </a:endParaRPr>
          </a:p>
          <a:p>
            <a:pPr algn="l" indent="0" lvl="0" marL="0" rtl="0">
              <a:spcBef>
                <a:spcPts val="0"/>
              </a:spcBef>
              <a:spcAft>
                <a:spcPts val="0"/>
              </a:spcAft>
              <a:buNone/>
            </a:pPr>
            <a:r>
              <a:t/>
            </a:r>
            <a:endParaRPr sz="23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Who is the user?</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social context is that user in?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are the concepts the user is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prior knowledge or understanding might the user be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How are the data produced?</a:t>
            </a:r>
            <a:endParaRPr sz="1600">
              <a:latin typeface="Lora"/>
              <a:ea typeface="Lora"/>
              <a:cs typeface="Lora"/>
              <a:sym typeface="Lora"/>
            </a:endParaRPr>
          </a:p>
        </p:txBody>
      </p:sp>
      <p:cxnSp>
        <p:nvCxnSpPr>
          <p:cNvPr id="94" name="Google Shape;94;p18"/>
          <p:cNvCxnSpPr/>
          <p:nvPr/>
        </p:nvCxnSpPr>
        <p:spPr>
          <a:xfrm>
            <a:off x="4133850" y="2571750"/>
            <a:ext cx="1981200" cy="0"/>
          </a:xfrm>
          <a:prstGeom prst="straightConnector1">
            <a:avLst/>
          </a:prstGeom>
          <a:noFill/>
          <a:ln cap="flat" cmpd="sng" w="38100">
            <a:solidFill>
              <a:schemeClr val="dk2"/>
            </a:solidFill>
            <a:prstDash val="solid"/>
            <a:round/>
            <a:headEnd len="med" type="stealth" w="med"/>
            <a:tailEnd len="med" type="none" w="med"/>
          </a:ln>
        </p:spPr>
      </p:cxnSp>
      <p:sp>
        <p:nvSpPr>
          <p:cNvPr id="95" name="Google Shape;95;p18"/>
          <p:cNvSpPr txBox="1"/>
          <p:nvPr/>
        </p:nvSpPr>
        <p:spPr>
          <a:xfrm>
            <a:off x="6362700" y="1371600"/>
            <a:ext cx="2657400" cy="24003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We will talk about how to figure this out in detail but basically the three moves: talk to them, ask them to share their work with you, or share prototypes with them.</a:t>
            </a:r>
            <a:endParaRPr sz="1800">
              <a:solidFill>
                <a:schemeClr val="dk2"/>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01" name="Google Shape;101;p19"/>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Tasks and domains</a:t>
            </a:r>
            <a:endParaRPr b="1" sz="1000"/>
          </a:p>
        </p:txBody>
      </p:sp>
      <p:cxnSp>
        <p:nvCxnSpPr>
          <p:cNvPr id="102" name="Google Shape;102;p19"/>
          <p:cNvCxnSpPr/>
          <p:nvPr/>
        </p:nvCxnSpPr>
        <p:spPr>
          <a:xfrm>
            <a:off x="4510050" y="812125"/>
            <a:ext cx="0" cy="3890400"/>
          </a:xfrm>
          <a:prstGeom prst="straightConnector1">
            <a:avLst/>
          </a:prstGeom>
          <a:noFill/>
          <a:ln cap="flat" cmpd="sng" w="9525">
            <a:solidFill>
              <a:schemeClr val="dk2"/>
            </a:solidFill>
            <a:prstDash val="solid"/>
            <a:round/>
            <a:headEnd len="med" type="none" w="med"/>
            <a:tailEnd len="med" type="none" w="med"/>
          </a:ln>
        </p:spPr>
      </p:cxnSp>
      <p:sp>
        <p:nvSpPr>
          <p:cNvPr id="103" name="Google Shape;103;p19"/>
          <p:cNvSpPr txBox="1"/>
          <p:nvPr/>
        </p:nvSpPr>
        <p:spPr>
          <a:xfrm>
            <a:off x="5068800" y="842125"/>
            <a:ext cx="3567000" cy="3798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2300">
                <a:latin typeface="Lora"/>
                <a:ea typeface="Lora"/>
                <a:cs typeface="Lora"/>
                <a:sym typeface="Lora"/>
              </a:rPr>
              <a:t>Task / Questions</a:t>
            </a:r>
            <a:endParaRPr sz="2300">
              <a:latin typeface="Lora"/>
              <a:ea typeface="Lora"/>
              <a:cs typeface="Lora"/>
              <a:sym typeface="Lora"/>
            </a:endParaRPr>
          </a:p>
          <a:p>
            <a:pPr algn="l" indent="0" lvl="0" marL="0" rtl="0">
              <a:spcBef>
                <a:spcPts val="0"/>
              </a:spcBef>
              <a:spcAft>
                <a:spcPts val="0"/>
              </a:spcAft>
              <a:buNone/>
            </a:pPr>
            <a:r>
              <a:t/>
            </a:r>
            <a:endParaRPr sz="23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questions are the users trying to answer or actions are they need to take?</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will the user do with that answer or action?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Why is the task important?</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information is needed to answer that question?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p:txBody>
      </p:sp>
      <p:sp>
        <p:nvSpPr>
          <p:cNvPr id="104" name="Google Shape;104;p19"/>
          <p:cNvSpPr txBox="1"/>
          <p:nvPr/>
        </p:nvSpPr>
        <p:spPr>
          <a:xfrm>
            <a:off x="200425" y="842125"/>
            <a:ext cx="3567000" cy="38304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2300">
                <a:latin typeface="Lora"/>
                <a:ea typeface="Lora"/>
                <a:cs typeface="Lora"/>
                <a:sym typeface="Lora"/>
              </a:rPr>
              <a:t>Domain / Context</a:t>
            </a:r>
            <a:endParaRPr sz="2300">
              <a:latin typeface="Lora"/>
              <a:ea typeface="Lora"/>
              <a:cs typeface="Lora"/>
              <a:sym typeface="Lora"/>
            </a:endParaRPr>
          </a:p>
          <a:p>
            <a:pPr algn="l" indent="0" lvl="0" marL="0" rtl="0">
              <a:spcBef>
                <a:spcPts val="0"/>
              </a:spcBef>
              <a:spcAft>
                <a:spcPts val="0"/>
              </a:spcAft>
              <a:buNone/>
            </a:pPr>
            <a:r>
              <a:t/>
            </a:r>
            <a:endParaRPr sz="23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Who is the user?</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social context is that user in?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are the concepts the user is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prior knowledge or understanding might the user be interacting with?</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How are the data produced?</a:t>
            </a:r>
            <a:endParaRPr sz="1600">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10" name="Google Shape;110;p20"/>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Tasks and domains</a:t>
            </a:r>
            <a:endParaRPr b="1" sz="1000"/>
          </a:p>
        </p:txBody>
      </p:sp>
      <p:sp>
        <p:nvSpPr>
          <p:cNvPr id="111" name="Google Shape;111;p20"/>
          <p:cNvSpPr txBox="1"/>
          <p:nvPr/>
        </p:nvSpPr>
        <p:spPr>
          <a:xfrm>
            <a:off x="5068800" y="842125"/>
            <a:ext cx="3567000" cy="3798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2300">
                <a:latin typeface="Lora"/>
                <a:ea typeface="Lora"/>
                <a:cs typeface="Lora"/>
                <a:sym typeface="Lora"/>
              </a:rPr>
              <a:t>Task / Questions</a:t>
            </a:r>
            <a:endParaRPr sz="2300">
              <a:latin typeface="Lora"/>
              <a:ea typeface="Lora"/>
              <a:cs typeface="Lora"/>
              <a:sym typeface="Lora"/>
            </a:endParaRPr>
          </a:p>
          <a:p>
            <a:pPr algn="l" indent="0" lvl="0" marL="0" rtl="0">
              <a:spcBef>
                <a:spcPts val="0"/>
              </a:spcBef>
              <a:spcAft>
                <a:spcPts val="0"/>
              </a:spcAft>
              <a:buNone/>
            </a:pPr>
            <a:r>
              <a:t/>
            </a:r>
            <a:endParaRPr sz="23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questions are the users trying to answer or actions are they need to take?</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will the user do with that answer or action?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Why is the task important?</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rPr altLang="en" lang="en" sz="1600">
                <a:latin typeface="Lora"/>
                <a:ea typeface="Lora"/>
                <a:cs typeface="Lora"/>
                <a:sym typeface="Lora"/>
              </a:rPr>
              <a:t>What information is needed to answer that question?</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a:p>
            <a:pPr algn="l" indent="0" lvl="0" marL="0" rtl="0">
              <a:spcBef>
                <a:spcPts val="0"/>
              </a:spcBef>
              <a:spcAft>
                <a:spcPts val="0"/>
              </a:spcAft>
              <a:buNone/>
            </a:pPr>
            <a:r>
              <a:t/>
            </a:r>
            <a:endParaRPr sz="1600">
              <a:latin typeface="Lora"/>
              <a:ea typeface="Lora"/>
              <a:cs typeface="Lora"/>
              <a:sym typeface="Lora"/>
            </a:endParaRPr>
          </a:p>
        </p:txBody>
      </p:sp>
      <p:cxnSp>
        <p:nvCxnSpPr>
          <p:cNvPr id="112" name="Google Shape;112;p20"/>
          <p:cNvCxnSpPr/>
          <p:nvPr/>
        </p:nvCxnSpPr>
        <p:spPr>
          <a:xfrm rot="10800000">
            <a:off x="3205800" y="2571750"/>
            <a:ext cx="1518600" cy="0"/>
          </a:xfrm>
          <a:prstGeom prst="straightConnector1">
            <a:avLst/>
          </a:prstGeom>
          <a:noFill/>
          <a:ln cap="flat" cmpd="sng" w="38100">
            <a:solidFill>
              <a:schemeClr val="dk2"/>
            </a:solidFill>
            <a:prstDash val="solid"/>
            <a:round/>
            <a:headEnd len="med" type="stealth" w="med"/>
            <a:tailEnd len="med" type="none" w="med"/>
          </a:ln>
        </p:spPr>
      </p:cxnSp>
      <p:sp>
        <p:nvSpPr>
          <p:cNvPr id="113" name="Google Shape;113;p20"/>
          <p:cNvSpPr txBox="1"/>
          <p:nvPr/>
        </p:nvSpPr>
        <p:spPr>
          <a:xfrm>
            <a:off x="400050" y="2047800"/>
            <a:ext cx="2657400" cy="1047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2"/>
                </a:solidFill>
                <a:latin typeface="Lora"/>
                <a:ea typeface="Lora"/>
                <a:cs typeface="Lora"/>
                <a:sym typeface="Lora"/>
              </a:rPr>
              <a:t>This tells you what to encode and why / with what priority.</a:t>
            </a:r>
            <a:endParaRPr sz="1800">
              <a:solidFill>
                <a:schemeClr val="dk2"/>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19" name="Google Shape;119;p21"/>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120" name="Google Shape;120;p21"/>
          <p:cNvSpPr txBox="1"/>
          <p:nvPr/>
        </p:nvSpPr>
        <p:spPr>
          <a:xfrm>
            <a:off x="1691850" y="1465500"/>
            <a:ext cx="5760300" cy="22125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lang="en" sz="1800">
                <a:solidFill>
                  <a:schemeClr val="dk1"/>
                </a:solidFill>
                <a:latin typeface="Lora"/>
                <a:ea typeface="Lora"/>
                <a:cs typeface="Lora"/>
                <a:sym typeface="Lora"/>
              </a:rPr>
              <a:t>Tasks and Domains: </a:t>
            </a:r>
            <a:r>
              <a:rPr altLang="en" lang="en" sz="1800">
                <a:solidFill>
                  <a:srgbClr val="666666"/>
                </a:solidFill>
                <a:latin typeface="Lora"/>
                <a:ea typeface="Lora"/>
                <a:cs typeface="Lora"/>
                <a:sym typeface="Lora"/>
              </a:rPr>
              <a:t>Introducing the concept.</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b="1" lang="en" sz="1800">
                <a:solidFill>
                  <a:schemeClr val="dk1"/>
                </a:solidFill>
                <a:latin typeface="Lora"/>
                <a:ea typeface="Lora"/>
                <a:cs typeface="Lora"/>
                <a:sym typeface="Lora"/>
              </a:rPr>
              <a:t>&gt; </a:t>
            </a:r>
            <a:r>
              <a:rPr altLang="en" b="1" lang="en" sz="1800">
                <a:solidFill>
                  <a:schemeClr val="dk1"/>
                </a:solidFill>
                <a:latin typeface="Lora"/>
                <a:ea typeface="Lora"/>
                <a:cs typeface="Lora"/>
                <a:sym typeface="Lora"/>
              </a:rPr>
              <a:t>Group activity: </a:t>
            </a:r>
            <a:r>
              <a:rPr altLang="en" b="1" lang="en" sz="1800">
                <a:solidFill>
                  <a:srgbClr val="666666"/>
                </a:solidFill>
                <a:latin typeface="Lora"/>
                <a:ea typeface="Lora"/>
                <a:cs typeface="Lora"/>
                <a:sym typeface="Lora"/>
              </a:rPr>
              <a:t>Revisiting some earlier graphics.</a:t>
            </a:r>
            <a:endParaRPr b="1"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999999"/>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What, Why, How: </a:t>
            </a:r>
            <a:r>
              <a:rPr altLang="en" lang="en" sz="1800">
                <a:solidFill>
                  <a:srgbClr val="666666"/>
                </a:solidFill>
                <a:latin typeface="Lora"/>
                <a:ea typeface="Lora"/>
                <a:cs typeface="Lora"/>
                <a:sym typeface="Lora"/>
              </a:rPr>
              <a:t>Optional framework to consider</a:t>
            </a:r>
            <a:endParaRPr sz="1800">
              <a:solidFill>
                <a:srgbClr val="666666"/>
              </a:solidFill>
              <a:latin typeface="Lora"/>
              <a:ea typeface="Lora"/>
              <a:cs typeface="Lora"/>
              <a:sym typeface="Lora"/>
            </a:endParaRPr>
          </a:p>
          <a:p>
            <a:pPr algn="l" indent="0" lvl="0" marL="0" rtl="0">
              <a:spcBef>
                <a:spcPts val="0"/>
              </a:spcBef>
              <a:spcAft>
                <a:spcPts val="0"/>
              </a:spcAft>
              <a:buNone/>
            </a:pPr>
            <a:r>
              <a:t/>
            </a:r>
            <a:endParaRPr sz="1800">
              <a:solidFill>
                <a:srgbClr val="666666"/>
              </a:solidFill>
              <a:latin typeface="Lora"/>
              <a:ea typeface="Lora"/>
              <a:cs typeface="Lora"/>
              <a:sym typeface="Lora"/>
            </a:endParaRPr>
          </a:p>
          <a:p>
            <a:pPr algn="l" indent="0" lvl="0" marL="0" rtl="0">
              <a:spcBef>
                <a:spcPts val="0"/>
              </a:spcBef>
              <a:spcAft>
                <a:spcPts val="0"/>
              </a:spcAft>
              <a:buNone/>
            </a:pPr>
            <a:r>
              <a:rPr altLang="en" lang="en" sz="1800">
                <a:solidFill>
                  <a:schemeClr val="dk1"/>
                </a:solidFill>
                <a:latin typeface="Lora"/>
                <a:ea typeface="Lora"/>
                <a:cs typeface="Lora"/>
                <a:sym typeface="Lora"/>
              </a:rPr>
              <a:t>Looking forward: </a:t>
            </a:r>
            <a:r>
              <a:rPr altLang="en" lang="en" sz="1800">
                <a:solidFill>
                  <a:srgbClr val="666666"/>
                </a:solidFill>
                <a:latin typeface="Lora"/>
                <a:ea typeface="Lora"/>
                <a:cs typeface="Lora"/>
                <a:sym typeface="Lora"/>
              </a:rPr>
              <a:t>Upcoming interactive experience</a:t>
            </a:r>
            <a:endParaRPr sz="1800">
              <a:solidFill>
                <a:srgbClr val="666666"/>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26" name="Google Shape;126;p22"/>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Tasks and domains</a:t>
            </a:r>
            <a:endParaRPr b="1" sz="1000"/>
          </a:p>
        </p:txBody>
      </p:sp>
      <p:pic>
        <p:nvPicPr>
          <p:cNvPr descr="Using visualization and visual analytics to help investigative analysis and sensemaking. For more information visit http://www.cc.gatech.edu/gvu/ii/jigsaw/" id="127" name="Google Shape;127;p22" title="Jigsaw -- Visual Analytics">
            <a:hlinkClick r:id="rId3"/>
          </p:cNvPr>
          <p:cNvPicPr preferRelativeResize="0"/>
          <p:nvPr/>
        </p:nvPicPr>
        <p:blipFill>
          <a:blip r:embed="rId4">
            <a:alphaModFix/>
          </a:blip>
          <a:stretch>
            <a:fillRect/>
          </a:stretch>
        </p:blipFill>
        <p:spPr>
          <a:xfrm>
            <a:off x="523149" y="584100"/>
            <a:ext cx="7973791" cy="4485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