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aveSubsetFonts="1" strictFirstAndLastChars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9144000" cy="5143500"/>
  <p:notesSz cx="6858000" cy="9144000"/>
  <p:embeddedFontLst>
    <p:embeddedFont>
      <p:font typeface="Lora"/>
      <p:regular r:id="rId38"/>
      <p:bold r:id="rId39"/>
      <p:italic r:id="rId40"/>
      <p:boldItalic r:id="rId41"/>
    </p:embeddedFont>
    <p:embeddedFont>
      <p:font typeface="IBM Plex Mono"/>
      <p:regular r:id="rId42"/>
      <p:bold r:id="rId43"/>
      <p:italic r:id="rId44"/>
      <p:boldItalic r:id="rId45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4B1635-60FE-4145-939C-98C663105725}">
  <a:tblStyle styleId="{C04B1635-60FE-4145-939C-98C66310572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d="100" n="100"/>
          <a:sy d="100" n="100"/>
        </p:scale>
        <p:origin x="0" y="0"/>
      </p:cViewPr>
      <p:guideLst>
        <p:guide orient="horz" pos="1620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39" Target="fonts/Lora-bold.fntdata" Type="http://schemas.openxmlformats.org/officeDocument/2006/relationships/font"/><Relationship Id="rId38" Target="fonts/Lora-regular.fntdata" Type="http://schemas.openxmlformats.org/officeDocument/2006/relationships/font"/><Relationship Id="rId37" Target="slides/slide31.xml" Type="http://schemas.openxmlformats.org/officeDocument/2006/relationships/slide"/><Relationship Id="rId36" Target="slides/slide30.xml" Type="http://schemas.openxmlformats.org/officeDocument/2006/relationships/slide"/><Relationship Id="rId35" Target="slides/slide29.xml" Type="http://schemas.openxmlformats.org/officeDocument/2006/relationships/slide"/><Relationship Id="rId34" Target="slides/slide28.xml" Type="http://schemas.openxmlformats.org/officeDocument/2006/relationships/slide"/><Relationship Id="rId33" Target="slides/slide27.xml" Type="http://schemas.openxmlformats.org/officeDocument/2006/relationships/slide"/><Relationship Id="rId32" Target="slides/slide26.xml" Type="http://schemas.openxmlformats.org/officeDocument/2006/relationships/slide"/><Relationship Id="rId31" Target="slides/slide25.xml" Type="http://schemas.openxmlformats.org/officeDocument/2006/relationships/slide"/><Relationship Id="rId30" Target="slides/slide24.xml" Type="http://schemas.openxmlformats.org/officeDocument/2006/relationships/slide"/><Relationship Id="rId27" Target="slides/slide21.xml" Type="http://schemas.openxmlformats.org/officeDocument/2006/relationships/slide"/><Relationship Id="rId26" Target="slides/slide20.xml" Type="http://schemas.openxmlformats.org/officeDocument/2006/relationships/slide"/><Relationship Id="rId25" Target="slides/slide19.xml" Type="http://schemas.openxmlformats.org/officeDocument/2006/relationships/slide"/><Relationship Id="rId24" Target="slides/slide18.xml" Type="http://schemas.openxmlformats.org/officeDocument/2006/relationships/slide"/><Relationship Id="rId21" Target="slides/slide15.xml" Type="http://schemas.openxmlformats.org/officeDocument/2006/relationships/slide"/><Relationship Id="rId19" Target="slides/slide13.xml" Type="http://schemas.openxmlformats.org/officeDocument/2006/relationships/slide"/><Relationship Id="rId20" Target="slides/slide14.xml" Type="http://schemas.openxmlformats.org/officeDocument/2006/relationships/slide"/><Relationship Id="rId18" Target="slides/slide12.xml" Type="http://schemas.openxmlformats.org/officeDocument/2006/relationships/slide"/><Relationship Id="rId17" Target="slides/slide11.xml" Type="http://schemas.openxmlformats.org/officeDocument/2006/relationships/slide"/><Relationship Id="rId16" Target="slides/slide10.xml" Type="http://schemas.openxmlformats.org/officeDocument/2006/relationships/slide"/><Relationship Id="rId15" Target="slides/slide9.xml" Type="http://schemas.openxmlformats.org/officeDocument/2006/relationships/slide"/><Relationship Id="rId45" Target="fonts/IBMPlexMono-boldItalic.fntdata" Type="http://schemas.openxmlformats.org/officeDocument/2006/relationships/font"/><Relationship Id="rId14" Target="slides/slide8.xml" Type="http://schemas.openxmlformats.org/officeDocument/2006/relationships/slide"/><Relationship Id="rId44" Target="fonts/IBMPlexMono-italic.fntdata" Type="http://schemas.openxmlformats.org/officeDocument/2006/relationships/font"/><Relationship Id="rId13" Target="slides/slide7.xml" Type="http://schemas.openxmlformats.org/officeDocument/2006/relationships/slide"/><Relationship Id="rId43" Target="fonts/IBMPlexMono-bold.fntdata" Type="http://schemas.openxmlformats.org/officeDocument/2006/relationships/font"/><Relationship Id="rId12" Target="slides/slide6.xml" Type="http://schemas.openxmlformats.org/officeDocument/2006/relationships/slide"/><Relationship Id="rId42" Target="fonts/IBMPlexMono-regular.fntdata" Type="http://schemas.openxmlformats.org/officeDocument/2006/relationships/font"/><Relationship Id="rId11" Target="slides/slide5.xml" Type="http://schemas.openxmlformats.org/officeDocument/2006/relationships/slide"/><Relationship Id="rId41" Target="fonts/Lora-boldItalic.fntdata" Type="http://schemas.openxmlformats.org/officeDocument/2006/relationships/font"/><Relationship Id="rId10" Target="slides/slide4.xml" Type="http://schemas.openxmlformats.org/officeDocument/2006/relationships/slide"/><Relationship Id="rId9" Target="slides/slide3.xml" Type="http://schemas.openxmlformats.org/officeDocument/2006/relationships/slide"/><Relationship Id="rId40" Target="fonts/Lora-italic.fntdata" Type="http://schemas.openxmlformats.org/officeDocument/2006/relationships/font"/><Relationship Id="rId8" Target="slides/slide2.xml" Type="http://schemas.openxmlformats.org/officeDocument/2006/relationships/slide"/><Relationship Id="rId7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7.xml" Type="http://schemas.openxmlformats.org/officeDocument/2006/relationships/slide"/><Relationship Id="rId29" Target="slides/slide23.xml" Type="http://schemas.openxmlformats.org/officeDocument/2006/relationships/slide"/><Relationship Id="rId2" Target="viewProps.xml" Type="http://schemas.openxmlformats.org/officeDocument/2006/relationships/viewProps"/><Relationship Id="rId22" Target="slides/slide16.xml" Type="http://schemas.openxmlformats.org/officeDocument/2006/relationships/slide"/><Relationship Id="rId28" Target="slides/slide22.xml" Type="http://schemas.openxmlformats.org/officeDocument/2006/relationships/slide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035cd536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3035cd536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035cd5362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3035cd5362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035cd536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3035cd536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04a5a37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304a5a37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04a5a377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304a5a377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04a5a377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04a5a377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035cd536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3035cd536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035cd5362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3035cd5362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035cd5362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3035cd5362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035cd5362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3035cd5362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3035cd53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3035cd53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035cd5362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3035cd5362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3035cd5362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3035cd5362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3035cd5362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3035cd5362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035cd5362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3035cd5362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035cd5362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3035cd5362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035cd5362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035cd5362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3035cd5362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3035cd5362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3035cd5362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3035cd5362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3035cd5362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3035cd5362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304a5a377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304a5a377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035cd536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035cd536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7d974c4266b03c9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7d974c4266b03c9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33f999a0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33f999a0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dd75f20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2dd75f20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035cd536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035cd536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035cd536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3035cd536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035cd536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3035cd536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035cd536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3035cd536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035cd536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035cd536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algn="ctr"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algn="ctr"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algn="ctr"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algn="ctr"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algn="ctr"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algn="ctr"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algn="ctr"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algn="ctr"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algn="ctr"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algn="ctr"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algn="ctr"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algn="ctr"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algn="ctr"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algn="ctr"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algn="ctr"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algn="ctr"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algn="ctr"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algn="ctr"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algn="ctr"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algn="ctr"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algn="ctr"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algn="ctr"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algn="ctr"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algn="ctr"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algn="ctr"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algn="ctr"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algn="ctr"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algn="ctr"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algn="ctr"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algn="ctr"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algn="ctr"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algn="ctr"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algn="ctr"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algn="ctr"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algn="ctr"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algn="ctr"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algn="ctr"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algn="ctr"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algn="ctr"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algn="ctr"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lvl="0">
              <a:buNone/>
              <a:defRPr sz="1000">
                <a:solidFill>
                  <a:schemeClr val="dk2"/>
                </a:solidFill>
              </a:defRPr>
            </a:lvl1pPr>
            <a:lvl2pPr algn="r" lvl="1">
              <a:buNone/>
              <a:defRPr sz="1000">
                <a:solidFill>
                  <a:schemeClr val="dk2"/>
                </a:solidFill>
              </a:defRPr>
            </a:lvl2pPr>
            <a:lvl3pPr algn="r" lvl="2">
              <a:buNone/>
              <a:defRPr sz="1000">
                <a:solidFill>
                  <a:schemeClr val="dk2"/>
                </a:solidFill>
              </a:defRPr>
            </a:lvl3pPr>
            <a:lvl4pPr algn="r" lvl="3">
              <a:buNone/>
              <a:defRPr sz="1000">
                <a:solidFill>
                  <a:schemeClr val="dk2"/>
                </a:solidFill>
              </a:defRPr>
            </a:lvl4pPr>
            <a:lvl5pPr algn="r" lvl="4">
              <a:buNone/>
              <a:defRPr sz="1000">
                <a:solidFill>
                  <a:schemeClr val="dk2"/>
                </a:solidFill>
              </a:defRPr>
            </a:lvl5pPr>
            <a:lvl6pPr algn="r" lvl="5">
              <a:buNone/>
              <a:defRPr sz="1000">
                <a:solidFill>
                  <a:schemeClr val="dk2"/>
                </a:solidFill>
              </a:defRPr>
            </a:lvl6pPr>
            <a:lvl7pPr algn="r" lvl="6">
              <a:buNone/>
              <a:defRPr sz="1000">
                <a:solidFill>
                  <a:schemeClr val="dk2"/>
                </a:solidFill>
              </a:defRPr>
            </a:lvl7pPr>
            <a:lvl8pPr algn="r" lvl="7">
              <a:buNone/>
              <a:defRPr sz="1000">
                <a:solidFill>
                  <a:schemeClr val="dk2"/>
                </a:solidFill>
              </a:defRPr>
            </a:lvl8pPr>
            <a:lvl9pPr algn="r" lvl="8">
              <a:buNone/>
              <a:defRPr sz="1000">
                <a:solidFill>
                  <a:schemeClr val="dk2"/>
                </a:solidFill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3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6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notesSlides/notesSlide1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2" Target="../notesSlides/notesSlide1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2" Target="../notesSlides/notesSlide1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2" Target="../notesSlides/notesSlide1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2" Target="../notesSlides/notesSlide1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3" Target="../media/image11.pn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3" Target="../media/image11.pn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3" Target="../media/image9.gif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4" Target="../media/image2.jpg" Type="http://schemas.openxmlformats.org/officeDocument/2006/relationships/image"/><Relationship Id="rId3" Target="http://www.youtube.com/watch?v=qrKZBh8BL_U" TargetMode="External" Type="http://schemas.openxmlformats.org/officeDocument/2006/relationships/hyperlink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3" Target="../media/image10.gif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2" Target="../notesSlides/notesSlide2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2" Target="../notesSlides/notesSlide2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2" Target="../notesSlides/notesSlide2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2" Target="../notesSlides/notesSlide2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5.xml.rels><?xml version="1.0" encoding="UTF-8" standalone="yes"?><Relationships xmlns="http://schemas.openxmlformats.org/package/2006/relationships"><Relationship Id="rId2" Target="../notesSlides/notesSlide2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6.xml.rels><?xml version="1.0" encoding="UTF-8" standalone="yes"?><Relationships xmlns="http://schemas.openxmlformats.org/package/2006/relationships"><Relationship Id="rId2" Target="../notesSlides/notesSlide2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7.xml.rels><?xml version="1.0" encoding="UTF-8" standalone="yes"?><Relationships xmlns="http://schemas.openxmlformats.org/package/2006/relationships"><Relationship Id="rId2" Target="../notesSlides/notesSlide2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8.xml.rels><?xml version="1.0" encoding="UTF-8" standalone="yes"?><Relationships xmlns="http://schemas.openxmlformats.org/package/2006/relationships"><Relationship Id="rId2" Target="../notesSlides/notesSlide2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9.xml.rels><?xml version="1.0" encoding="UTF-8" standalone="yes"?><Relationships xmlns="http://schemas.openxmlformats.org/package/2006/relationships"><Relationship Id="rId2" Target="../notesSlides/notesSlide2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0.xml.rels><?xml version="1.0" encoding="UTF-8" standalone="yes"?><Relationships xmlns="http://schemas.openxmlformats.org/package/2006/relationships"><Relationship Id="rId11" Target="https://collegescorecard.ed.gov/search/?sort=salary:desc&amp;page=0&amp;state=CA" TargetMode="External" Type="http://schemas.openxmlformats.org/officeDocument/2006/relationships/hyperlink"/><Relationship Id="rId10" Target="https://en.wikipedia.org/wiki/Optical_illusion#/media/File:Mach_bands_-_animation.gif" TargetMode="External" Type="http://schemas.openxmlformats.org/officeDocument/2006/relationships/hyperlink"/><Relationship Id="rId9" Target="https://en.wikipedia.org/wiki/Checker_shadow_illusion#/media/File:Checker_shadow_illusion.svg" TargetMode="External" Type="http://schemas.openxmlformats.org/officeDocument/2006/relationships/hyperlink"/><Relationship Id="rId8" Target="https://www.coursehero.com/study-guides/wmopen-psychology/outcome-vision/" TargetMode="External" Type="http://schemas.openxmlformats.org/officeDocument/2006/relationships/hyperlink"/><Relationship Id="rId7" Target="https://opentext.wsu.edu/psych105nusbaum/chapter/vision/" TargetMode="External" Type="http://schemas.openxmlformats.org/officeDocument/2006/relationships/hyperlink"/><Relationship Id="rId6" Target="https://www.nature.com/articles/srep23124" TargetMode="External" Type="http://schemas.openxmlformats.org/officeDocument/2006/relationships/hyperlink"/><Relationship Id="rId5" Target="https://www.youtube.com/watch?v=qrKZBh8BL_U" TargetMode="External" Type="http://schemas.openxmlformats.org/officeDocument/2006/relationships/hyperlink"/><Relationship Id="rId4" Target="https://openpress.usask.ca/introgeomatics/chapter/introduction-and-perceptual-elements-of-colour/" TargetMode="External" Type="http://schemas.openxmlformats.org/officeDocument/2006/relationships/hyperlink"/><Relationship Id="rId3" Target="https://badriadhikari.github.io/data-viz-workshop-2021/minards/" TargetMode="External" Type="http://schemas.openxmlformats.org/officeDocument/2006/relationships/hyperlink"/><Relationship Id="rId2" Target="../notesSlides/notesSlide3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1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notesSlides/notesSlide3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5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8.jp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5" Target="../media/image8.jpg" Type="http://schemas.openxmlformats.org/officeDocument/2006/relationships/image"/><Relationship Id="rId4" Target="../media/image5.png" Type="http://schemas.openxmlformats.org/officeDocument/2006/relationships/image"/><Relationship Id="rId3" Target="../media/image7.jp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3" Target="../media/image4.jp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2" Target="../notesSlides/notesSlide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54883" t="0"/>
          <a:stretch/>
        </p:blipFill>
        <p:spPr>
          <a:xfrm>
            <a:off x="0" y="-61925"/>
            <a:ext cx="4572001" cy="52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068650" y="1204225"/>
            <a:ext cx="3796500" cy="2129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Visualization</a:t>
            </a:r>
            <a:endParaRPr b="1" sz="25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as Science 1</a:t>
            </a:r>
            <a:endParaRPr b="1" sz="25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 Samuel Pottinger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Stat 198: IDSV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Feb 10, 2025</a:t>
            </a:r>
            <a:endParaRPr sz="25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About the brain</a:t>
            </a:r>
            <a:endParaRPr b="1" sz="1000"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003200"/>
            <a:ext cx="7620000" cy="38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/>
        </p:nvSpPr>
        <p:spPr>
          <a:xfrm>
            <a:off x="5848350" y="1143000"/>
            <a:ext cx="1086000" cy="461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</a:rPr>
              <a:t>“Where”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5848350" y="4019550"/>
            <a:ext cx="1086000" cy="461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</a:rPr>
              <a:t>“What”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2" name="Google Shape;132;p23"/>
          <p:cNvSpPr/>
          <p:nvPr/>
        </p:nvSpPr>
        <p:spPr>
          <a:xfrm>
            <a:off x="476250" y="2781300"/>
            <a:ext cx="933600" cy="457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4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Two processes</a:t>
            </a:r>
            <a:endParaRPr b="1" sz="1000"/>
          </a:p>
        </p:txBody>
      </p:sp>
      <p:sp>
        <p:nvSpPr>
          <p:cNvPr id="139" name="Google Shape;139;p24"/>
          <p:cNvSpPr txBox="1"/>
          <p:nvPr/>
        </p:nvSpPr>
        <p:spPr>
          <a:xfrm>
            <a:off x="2457450" y="1409700"/>
            <a:ext cx="4229100" cy="2114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Feature driven / bottom-up</a:t>
            </a:r>
            <a:endParaRPr sz="24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vs</a:t>
            </a:r>
            <a:endParaRPr sz="24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Context driven / top-down</a:t>
            </a:r>
            <a:endParaRPr sz="24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5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Visual processing is fast, memory is limited</a:t>
            </a:r>
            <a:endParaRPr b="1" sz="1000"/>
          </a:p>
        </p:txBody>
      </p:sp>
      <p:sp>
        <p:nvSpPr>
          <p:cNvPr id="146" name="Google Shape;146;p25"/>
          <p:cNvSpPr txBox="1"/>
          <p:nvPr/>
        </p:nvSpPr>
        <p:spPr>
          <a:xfrm>
            <a:off x="798450" y="1629150"/>
            <a:ext cx="7547100" cy="1885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Having users remember visual items is hard.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We generally only get about 4 items which can be reliably remembered.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It is typically better to have a visual reference even if it is far away.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Visual processing is fast, memory is limited</a:t>
            </a:r>
            <a:endParaRPr b="1" sz="1000"/>
          </a:p>
        </p:txBody>
      </p:sp>
      <p:sp>
        <p:nvSpPr>
          <p:cNvPr id="153" name="Google Shape;153;p26"/>
          <p:cNvSpPr txBox="1"/>
          <p:nvPr/>
        </p:nvSpPr>
        <p:spPr>
          <a:xfrm>
            <a:off x="1009050" y="1657350"/>
            <a:ext cx="7002000" cy="1828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 should avoid scanning as much as possible.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fovea and visual memory are limited.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Manual scanning of a scene is slow. It is better to try to use something that the visual cortex is already good at identifying.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Visual processing is fast, memory is limited</a:t>
            </a:r>
            <a:endParaRPr b="1" sz="1000"/>
          </a:p>
        </p:txBody>
      </p:sp>
      <p:sp>
        <p:nvSpPr>
          <p:cNvPr id="160" name="Google Shape;160;p27"/>
          <p:cNvSpPr txBox="1"/>
          <p:nvPr/>
        </p:nvSpPr>
        <p:spPr>
          <a:xfrm>
            <a:off x="281100" y="2082000"/>
            <a:ext cx="8457900" cy="979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Using structures can aid processing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brain is trying to identify structure and features. Glyphs not pixels.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/>
        </p:nvSpPr>
        <p:spPr>
          <a:xfrm>
            <a:off x="281100" y="4025850"/>
            <a:ext cx="8457900" cy="8763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Using structures can aid processing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brain is trying to identify structure and features. Glyphs not pixels.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6" name="Google Shape;166;p28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8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Visual processing is fast, memory is limited</a:t>
            </a:r>
            <a:endParaRPr b="1" sz="1000"/>
          </a:p>
        </p:txBody>
      </p:sp>
      <p:sp>
        <p:nvSpPr>
          <p:cNvPr id="168" name="Google Shape;168;p28"/>
          <p:cNvSpPr txBox="1"/>
          <p:nvPr/>
        </p:nvSpPr>
        <p:spPr>
          <a:xfrm>
            <a:off x="4795875" y="742950"/>
            <a:ext cx="3943200" cy="2819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 should avoid scanning as much as possible.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fovea and visual memory are limited.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Manual scanning of a scene is slow. It is better to try to use something that the visual cortex is already good at identifying.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281025" y="742950"/>
            <a:ext cx="3943200" cy="2819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Having users remember visual items is hard.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We generally only get about 4 items which can be reliably remembered.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It is typically better to have a visual reference even if it is far away.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9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176" name="Google Shape;176;p29"/>
          <p:cNvSpPr txBox="1"/>
          <p:nvPr/>
        </p:nvSpPr>
        <p:spPr>
          <a:xfrm>
            <a:off x="1390650" y="1066800"/>
            <a:ext cx="6362700" cy="3009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eye: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the structure and behavior essential for data visualization.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stages of visual processing: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how photons become information.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Contrast:</a:t>
            </a:r>
            <a:r>
              <a:rPr altLang="en" b="1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how relative processing becomes important to visual understanding.</a:t>
            </a:r>
            <a:endParaRPr b="1"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Preattentive features: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how to draw attention quickly.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0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Contextual interpretation</a:t>
            </a:r>
            <a:endParaRPr b="1" sz="1000"/>
          </a:p>
        </p:txBody>
      </p:sp>
      <p:pic>
        <p:nvPicPr>
          <p:cNvPr id="183" name="Google Shape;1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300" y="698400"/>
            <a:ext cx="5691403" cy="4330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1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Contextual interpretation</a:t>
            </a:r>
            <a:endParaRPr b="1" sz="1000"/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125" y="1422300"/>
            <a:ext cx="4445899" cy="338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1"/>
          <p:cNvPicPr preferRelativeResize="0"/>
          <p:nvPr/>
        </p:nvPicPr>
        <p:blipFill rotWithShape="1">
          <a:blip r:embed="rId3">
            <a:alphaModFix/>
          </a:blip>
          <a:srcRect b="65272" l="47723" r="44421" t="26656"/>
          <a:stretch/>
        </p:blipFill>
        <p:spPr>
          <a:xfrm>
            <a:off x="7242624" y="1676399"/>
            <a:ext cx="857251" cy="67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/>
          <p:cNvPicPr preferRelativeResize="0"/>
          <p:nvPr/>
        </p:nvPicPr>
        <p:blipFill rotWithShape="1">
          <a:blip r:embed="rId3">
            <a:alphaModFix/>
          </a:blip>
          <a:srcRect b="41059" l="46583" r="44132" t="49180"/>
          <a:stretch/>
        </p:blipFill>
        <p:spPr>
          <a:xfrm>
            <a:off x="7242625" y="2770925"/>
            <a:ext cx="857251" cy="68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/>
          <p:cNvPicPr preferRelativeResize="0"/>
          <p:nvPr/>
        </p:nvPicPr>
        <p:blipFill rotWithShape="1">
          <a:blip r:embed="rId3">
            <a:alphaModFix/>
          </a:blip>
          <a:srcRect b="41059" l="47849" r="44132" t="50412"/>
          <a:stretch/>
        </p:blipFill>
        <p:spPr>
          <a:xfrm>
            <a:off x="2962725" y="2565400"/>
            <a:ext cx="241301" cy="59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2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Role of contrast</a:t>
            </a:r>
            <a:endParaRPr b="1" sz="1000"/>
          </a:p>
        </p:txBody>
      </p:sp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525" y="652513"/>
            <a:ext cx="5743050" cy="38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iew full lesson: http://ed.ted.com/lessons/the-evolution-of-the-human-eye-joshua-harvey  The human eye is an amazing mechanism, able to detect anywhere from a few photons to a few quadrillion, or switch focus from the screen in front of you to the distant horizon in a third of a second. How did these complex structures evolve? Joshua Harvey details the 500 million year story of the human eye.  Lesson by Joshua Harvey, animation by Artrake Studio." id="67" name="Google Shape;67;p15" title="The evolution of the human eye - Joshua Harve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50" y="203600"/>
            <a:ext cx="8420100" cy="47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3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Role of expectations</a:t>
            </a:r>
            <a:endParaRPr b="1" sz="1000"/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738" y="645975"/>
            <a:ext cx="5844625" cy="4312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4"/>
          <p:cNvSpPr txBox="1"/>
          <p:nvPr/>
        </p:nvSpPr>
        <p:spPr>
          <a:xfrm>
            <a:off x="269400" y="886200"/>
            <a:ext cx="8481300" cy="1420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Use structures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We will return to this in the next lecture but the “gestalt principles” let us use some of this machinery to make shortcuts. However, in general, consider the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intentional and unintentional figures created by glyph proximity or connectedness.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Some lessons</a:t>
            </a:r>
            <a:endParaRPr b="1" sz="1000"/>
          </a:p>
        </p:txBody>
      </p:sp>
      <p:sp>
        <p:nvSpPr>
          <p:cNvPr id="215" name="Google Shape;215;p34"/>
          <p:cNvSpPr txBox="1"/>
          <p:nvPr/>
        </p:nvSpPr>
        <p:spPr>
          <a:xfrm>
            <a:off x="4784100" y="2685000"/>
            <a:ext cx="3966600" cy="11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References: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Manipulate borders to emphasize nearby contrast or absolute value.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6" name="Google Shape;216;p34"/>
          <p:cNvSpPr txBox="1"/>
          <p:nvPr/>
        </p:nvSpPr>
        <p:spPr>
          <a:xfrm>
            <a:off x="269400" y="2685000"/>
            <a:ext cx="3966600" cy="1570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Minimal contrast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If reliable reading of figure is required, ensure sufficient contrast to background (we will come back to this).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5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223" name="Google Shape;223;p35"/>
          <p:cNvSpPr txBox="1"/>
          <p:nvPr/>
        </p:nvSpPr>
        <p:spPr>
          <a:xfrm>
            <a:off x="1390650" y="1066800"/>
            <a:ext cx="6362700" cy="3009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eye: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the structure and behavior essential for data visualization.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stages of visual processing: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how photons become information.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Contrast: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how relative processing becomes important to visual understanding.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Preattentive features:</a:t>
            </a:r>
            <a:r>
              <a:rPr altLang="en" b="1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how to draw attention quickly.</a:t>
            </a:r>
            <a:endParaRPr b="1"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6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Preattentive features: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Color</a:t>
            </a:r>
            <a:endParaRPr b="1" sz="1000"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30" name="Google Shape;230;p36"/>
          <p:cNvSpPr/>
          <p:nvPr/>
        </p:nvSpPr>
        <p:spPr>
          <a:xfrm>
            <a:off x="1178988" y="1193238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6"/>
          <p:cNvSpPr/>
          <p:nvPr/>
        </p:nvSpPr>
        <p:spPr>
          <a:xfrm>
            <a:off x="1845878" y="1193238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6"/>
          <p:cNvSpPr/>
          <p:nvPr/>
        </p:nvSpPr>
        <p:spPr>
          <a:xfrm>
            <a:off x="2512768" y="1193238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6"/>
          <p:cNvSpPr/>
          <p:nvPr/>
        </p:nvSpPr>
        <p:spPr>
          <a:xfrm>
            <a:off x="3179658" y="1193238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6"/>
          <p:cNvSpPr/>
          <p:nvPr/>
        </p:nvSpPr>
        <p:spPr>
          <a:xfrm>
            <a:off x="1178988" y="1921535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6"/>
          <p:cNvSpPr/>
          <p:nvPr/>
        </p:nvSpPr>
        <p:spPr>
          <a:xfrm>
            <a:off x="1845878" y="1921535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6"/>
          <p:cNvSpPr/>
          <p:nvPr/>
        </p:nvSpPr>
        <p:spPr>
          <a:xfrm>
            <a:off x="2512768" y="1921535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6"/>
          <p:cNvSpPr/>
          <p:nvPr/>
        </p:nvSpPr>
        <p:spPr>
          <a:xfrm>
            <a:off x="3179658" y="1921535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6"/>
          <p:cNvSpPr/>
          <p:nvPr/>
        </p:nvSpPr>
        <p:spPr>
          <a:xfrm>
            <a:off x="1178988" y="2649833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6"/>
          <p:cNvSpPr/>
          <p:nvPr/>
        </p:nvSpPr>
        <p:spPr>
          <a:xfrm>
            <a:off x="1845878" y="2649833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6"/>
          <p:cNvSpPr/>
          <p:nvPr/>
        </p:nvSpPr>
        <p:spPr>
          <a:xfrm>
            <a:off x="2512768" y="2649833"/>
            <a:ext cx="506700" cy="506700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6"/>
          <p:cNvSpPr/>
          <p:nvPr/>
        </p:nvSpPr>
        <p:spPr>
          <a:xfrm>
            <a:off x="3179658" y="2649833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6"/>
          <p:cNvSpPr/>
          <p:nvPr/>
        </p:nvSpPr>
        <p:spPr>
          <a:xfrm>
            <a:off x="1178988" y="3378131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6"/>
          <p:cNvSpPr/>
          <p:nvPr/>
        </p:nvSpPr>
        <p:spPr>
          <a:xfrm>
            <a:off x="1845878" y="3378131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6"/>
          <p:cNvSpPr/>
          <p:nvPr/>
        </p:nvSpPr>
        <p:spPr>
          <a:xfrm>
            <a:off x="2512768" y="3378131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6"/>
          <p:cNvSpPr/>
          <p:nvPr/>
        </p:nvSpPr>
        <p:spPr>
          <a:xfrm>
            <a:off x="3179658" y="3378131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6"/>
          <p:cNvSpPr/>
          <p:nvPr/>
        </p:nvSpPr>
        <p:spPr>
          <a:xfrm>
            <a:off x="5457638" y="1258663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6"/>
          <p:cNvSpPr/>
          <p:nvPr/>
        </p:nvSpPr>
        <p:spPr>
          <a:xfrm>
            <a:off x="6124528" y="1258663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6"/>
          <p:cNvSpPr/>
          <p:nvPr/>
        </p:nvSpPr>
        <p:spPr>
          <a:xfrm>
            <a:off x="6791418" y="1258663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6"/>
          <p:cNvSpPr/>
          <p:nvPr/>
        </p:nvSpPr>
        <p:spPr>
          <a:xfrm>
            <a:off x="7458308" y="1258663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6"/>
          <p:cNvSpPr/>
          <p:nvPr/>
        </p:nvSpPr>
        <p:spPr>
          <a:xfrm>
            <a:off x="5457638" y="1986960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6"/>
          <p:cNvSpPr/>
          <p:nvPr/>
        </p:nvSpPr>
        <p:spPr>
          <a:xfrm>
            <a:off x="6124528" y="1986960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6"/>
          <p:cNvSpPr/>
          <p:nvPr/>
        </p:nvSpPr>
        <p:spPr>
          <a:xfrm>
            <a:off x="6791418" y="1986960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6"/>
          <p:cNvSpPr/>
          <p:nvPr/>
        </p:nvSpPr>
        <p:spPr>
          <a:xfrm>
            <a:off x="7458308" y="1986960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6"/>
          <p:cNvSpPr/>
          <p:nvPr/>
        </p:nvSpPr>
        <p:spPr>
          <a:xfrm>
            <a:off x="5457638" y="2715258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6"/>
          <p:cNvSpPr/>
          <p:nvPr/>
        </p:nvSpPr>
        <p:spPr>
          <a:xfrm>
            <a:off x="6124528" y="2715258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6"/>
          <p:cNvSpPr/>
          <p:nvPr/>
        </p:nvSpPr>
        <p:spPr>
          <a:xfrm>
            <a:off x="6791418" y="2715258"/>
            <a:ext cx="506700" cy="506700"/>
          </a:xfrm>
          <a:prstGeom prst="ellipse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6"/>
          <p:cNvSpPr/>
          <p:nvPr/>
        </p:nvSpPr>
        <p:spPr>
          <a:xfrm>
            <a:off x="7458308" y="2715258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6"/>
          <p:cNvSpPr/>
          <p:nvPr/>
        </p:nvSpPr>
        <p:spPr>
          <a:xfrm>
            <a:off x="5457638" y="3443556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6"/>
          <p:cNvSpPr/>
          <p:nvPr/>
        </p:nvSpPr>
        <p:spPr>
          <a:xfrm>
            <a:off x="6124528" y="3443556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6"/>
          <p:cNvSpPr/>
          <p:nvPr/>
        </p:nvSpPr>
        <p:spPr>
          <a:xfrm>
            <a:off x="6791418" y="3443556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6"/>
          <p:cNvSpPr/>
          <p:nvPr/>
        </p:nvSpPr>
        <p:spPr>
          <a:xfrm>
            <a:off x="7458308" y="3443556"/>
            <a:ext cx="506700" cy="50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7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Preattentive features: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Form and orientation</a:t>
            </a:r>
            <a:endParaRPr b="1" sz="1000"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68" name="Google Shape;268;p37"/>
          <p:cNvSpPr/>
          <p:nvPr/>
        </p:nvSpPr>
        <p:spPr>
          <a:xfrm>
            <a:off x="526013" y="773375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7"/>
          <p:cNvSpPr/>
          <p:nvPr/>
        </p:nvSpPr>
        <p:spPr>
          <a:xfrm>
            <a:off x="1222838" y="773375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7"/>
          <p:cNvSpPr/>
          <p:nvPr/>
        </p:nvSpPr>
        <p:spPr>
          <a:xfrm>
            <a:off x="1919663" y="773375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7"/>
          <p:cNvSpPr/>
          <p:nvPr/>
        </p:nvSpPr>
        <p:spPr>
          <a:xfrm>
            <a:off x="526013" y="1412900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7"/>
          <p:cNvSpPr/>
          <p:nvPr/>
        </p:nvSpPr>
        <p:spPr>
          <a:xfrm>
            <a:off x="1222838" y="1412900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7"/>
          <p:cNvSpPr/>
          <p:nvPr/>
        </p:nvSpPr>
        <p:spPr>
          <a:xfrm>
            <a:off x="1919663" y="1412900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7"/>
          <p:cNvSpPr/>
          <p:nvPr/>
        </p:nvSpPr>
        <p:spPr>
          <a:xfrm>
            <a:off x="526013" y="2052425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7"/>
          <p:cNvSpPr/>
          <p:nvPr/>
        </p:nvSpPr>
        <p:spPr>
          <a:xfrm>
            <a:off x="1222838" y="2052425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7"/>
          <p:cNvSpPr/>
          <p:nvPr/>
        </p:nvSpPr>
        <p:spPr>
          <a:xfrm rot="2242369">
            <a:off x="1919575" y="2052506"/>
            <a:ext cx="444317" cy="444317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7"/>
          <p:cNvSpPr/>
          <p:nvPr/>
        </p:nvSpPr>
        <p:spPr>
          <a:xfrm>
            <a:off x="3402788" y="983375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7"/>
          <p:cNvSpPr/>
          <p:nvPr/>
        </p:nvSpPr>
        <p:spPr>
          <a:xfrm>
            <a:off x="4099613" y="983375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7"/>
          <p:cNvSpPr/>
          <p:nvPr/>
        </p:nvSpPr>
        <p:spPr>
          <a:xfrm>
            <a:off x="4796438" y="983375"/>
            <a:ext cx="444000" cy="89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7"/>
          <p:cNvSpPr/>
          <p:nvPr/>
        </p:nvSpPr>
        <p:spPr>
          <a:xfrm>
            <a:off x="6190088" y="911750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7"/>
          <p:cNvSpPr/>
          <p:nvPr/>
        </p:nvSpPr>
        <p:spPr>
          <a:xfrm>
            <a:off x="6886913" y="911750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7"/>
          <p:cNvSpPr/>
          <p:nvPr/>
        </p:nvSpPr>
        <p:spPr>
          <a:xfrm>
            <a:off x="7583738" y="911750"/>
            <a:ext cx="9678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7"/>
          <p:cNvSpPr/>
          <p:nvPr/>
        </p:nvSpPr>
        <p:spPr>
          <a:xfrm>
            <a:off x="6256538" y="3568825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7"/>
          <p:cNvSpPr/>
          <p:nvPr/>
        </p:nvSpPr>
        <p:spPr>
          <a:xfrm>
            <a:off x="6953363" y="3568825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7"/>
          <p:cNvSpPr/>
          <p:nvPr/>
        </p:nvSpPr>
        <p:spPr>
          <a:xfrm>
            <a:off x="7650188" y="3568825"/>
            <a:ext cx="967800" cy="101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7"/>
          <p:cNvSpPr/>
          <p:nvPr/>
        </p:nvSpPr>
        <p:spPr>
          <a:xfrm>
            <a:off x="6256525" y="4136725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7"/>
          <p:cNvSpPr/>
          <p:nvPr/>
        </p:nvSpPr>
        <p:spPr>
          <a:xfrm>
            <a:off x="6953350" y="4136725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7"/>
          <p:cNvSpPr/>
          <p:nvPr/>
        </p:nvSpPr>
        <p:spPr>
          <a:xfrm>
            <a:off x="3394213" y="3213238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7"/>
          <p:cNvSpPr/>
          <p:nvPr/>
        </p:nvSpPr>
        <p:spPr>
          <a:xfrm>
            <a:off x="4787863" y="3213238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7"/>
          <p:cNvSpPr/>
          <p:nvPr/>
        </p:nvSpPr>
        <p:spPr>
          <a:xfrm>
            <a:off x="3394213" y="3852763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7"/>
          <p:cNvSpPr/>
          <p:nvPr/>
        </p:nvSpPr>
        <p:spPr>
          <a:xfrm>
            <a:off x="4091038" y="3852763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7"/>
          <p:cNvSpPr/>
          <p:nvPr/>
        </p:nvSpPr>
        <p:spPr>
          <a:xfrm>
            <a:off x="4787863" y="3852763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7"/>
          <p:cNvSpPr/>
          <p:nvPr/>
        </p:nvSpPr>
        <p:spPr>
          <a:xfrm>
            <a:off x="3394213" y="4492288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7"/>
          <p:cNvSpPr/>
          <p:nvPr/>
        </p:nvSpPr>
        <p:spPr>
          <a:xfrm>
            <a:off x="4091038" y="4492288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7"/>
          <p:cNvSpPr/>
          <p:nvPr/>
        </p:nvSpPr>
        <p:spPr>
          <a:xfrm>
            <a:off x="4787775" y="4492369"/>
            <a:ext cx="444300" cy="44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7"/>
          <p:cNvSpPr/>
          <p:nvPr/>
        </p:nvSpPr>
        <p:spPr>
          <a:xfrm>
            <a:off x="4090888" y="3212938"/>
            <a:ext cx="444300" cy="44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7"/>
          <p:cNvSpPr/>
          <p:nvPr/>
        </p:nvSpPr>
        <p:spPr>
          <a:xfrm>
            <a:off x="606763" y="3168450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7"/>
          <p:cNvSpPr/>
          <p:nvPr/>
        </p:nvSpPr>
        <p:spPr>
          <a:xfrm>
            <a:off x="1303588" y="3168450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7"/>
          <p:cNvSpPr/>
          <p:nvPr/>
        </p:nvSpPr>
        <p:spPr>
          <a:xfrm>
            <a:off x="2000413" y="3168450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7"/>
          <p:cNvSpPr/>
          <p:nvPr/>
        </p:nvSpPr>
        <p:spPr>
          <a:xfrm>
            <a:off x="715063" y="3916275"/>
            <a:ext cx="227400" cy="22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7"/>
          <p:cNvSpPr/>
          <p:nvPr/>
        </p:nvSpPr>
        <p:spPr>
          <a:xfrm>
            <a:off x="1303588" y="3807975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7"/>
          <p:cNvSpPr/>
          <p:nvPr/>
        </p:nvSpPr>
        <p:spPr>
          <a:xfrm>
            <a:off x="2000413" y="3807975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7"/>
          <p:cNvSpPr/>
          <p:nvPr/>
        </p:nvSpPr>
        <p:spPr>
          <a:xfrm>
            <a:off x="606763" y="4447500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7"/>
          <p:cNvSpPr/>
          <p:nvPr/>
        </p:nvSpPr>
        <p:spPr>
          <a:xfrm>
            <a:off x="1303588" y="4447500"/>
            <a:ext cx="4440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7"/>
          <p:cNvSpPr/>
          <p:nvPr/>
        </p:nvSpPr>
        <p:spPr>
          <a:xfrm>
            <a:off x="2000325" y="4447581"/>
            <a:ext cx="444300" cy="44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8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8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Preattentive features: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Position and Motion</a:t>
            </a:r>
            <a:endParaRPr b="1" sz="1000"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12" name="Google Shape;312;p38"/>
          <p:cNvSpPr txBox="1"/>
          <p:nvPr/>
        </p:nvSpPr>
        <p:spPr>
          <a:xfrm>
            <a:off x="1507950" y="1439900"/>
            <a:ext cx="6128100" cy="2442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 are going to save 2.</a:t>
            </a:r>
            <a:endParaRPr b="1"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These are the basic properties we can manipulate. However, we will come back to</a:t>
            </a:r>
            <a:r>
              <a:rPr altLang="en" lang="en" sz="21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altLang="en" b="1" lang="en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movement</a:t>
            </a:r>
            <a:r>
              <a:rPr altLang="en" lang="en" sz="21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altLang="en" lang="en" sz="21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in game design / interactivity. We will come back to</a:t>
            </a:r>
            <a:r>
              <a:rPr altLang="en" lang="en" sz="21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altLang="en" b="1" lang="en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gestalt principles</a:t>
            </a:r>
            <a:r>
              <a:rPr altLang="en" lang="en" sz="21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altLang="en" lang="en" sz="21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next lecture.</a:t>
            </a:r>
            <a:endParaRPr sz="21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9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9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Preattentive features: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Reminder</a:t>
            </a:r>
            <a:endParaRPr b="1" sz="1000"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19" name="Google Shape;319;p39"/>
          <p:cNvSpPr txBox="1"/>
          <p:nvPr/>
        </p:nvSpPr>
        <p:spPr>
          <a:xfrm>
            <a:off x="1507950" y="1439900"/>
            <a:ext cx="6128100" cy="2442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preattentive features vary somewhat from author to author but see the reading for a pretty good list.</a:t>
            </a:r>
            <a:endParaRPr sz="21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0"/>
          <p:cNvSpPr txBox="1"/>
          <p:nvPr/>
        </p:nvSpPr>
        <p:spPr>
          <a:xfrm>
            <a:off x="0" y="0"/>
            <a:ext cx="9020100" cy="5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Group activity</a:t>
            </a: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: school info</a:t>
            </a:r>
            <a:endParaRPr b="1" sz="1000"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26" name="Google Shape;326;p40"/>
          <p:cNvSpPr txBox="1"/>
          <p:nvPr/>
        </p:nvSpPr>
        <p:spPr>
          <a:xfrm>
            <a:off x="5100525" y="981425"/>
            <a:ext cx="3853500" cy="3374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I have a small dataset on </a:t>
            </a:r>
            <a:r>
              <a:rPr altLang="en" lang="en" sz="21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graduation</a:t>
            </a:r>
            <a:r>
              <a:rPr altLang="en" lang="en" sz="21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rate and salary.</a:t>
            </a:r>
            <a:endParaRPr sz="21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Work with a partner to use preattentive features to highlight Berkeley in a visualization.</a:t>
            </a:r>
            <a:endParaRPr sz="21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 will share with another group in 10 minutes.</a:t>
            </a:r>
            <a:endParaRPr sz="2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327" name="Google Shape;327;p40"/>
          <p:cNvGraphicFramePr/>
          <p:nvPr/>
        </p:nvGraphicFramePr>
        <p:xfrm>
          <a:off x="415025" y="130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{C04B1635-60FE-4145-939C-98C663105725}</a:tableStyleId>
              </a:tblPr>
              <a:tblGrid>
                <a:gridCol w="2286000"/>
                <a:gridCol w="1162050"/>
                <a:gridCol w="952500"/>
              </a:tblGrid>
              <a:tr h="209550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School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Graduation Rate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Annual Cost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Santa Clara University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92%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44000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  <a:tr h="209550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Stanford University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97%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11000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  <a:tr h="209550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California Institute of Technology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94%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17000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  <a:tr h="209550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UC Berkeley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94%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17000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  <a:tr h="209550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USC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93%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29000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  <a:tr h="209550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UC Davis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89%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16000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  <a:tr h="209550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Loyola Marymount University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82%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45000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  <a:tr h="209550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San Jose State University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75%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14000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  <a:tr h="209550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UC Santa Barbara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86%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15000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  <a:tr h="209550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UC Irvine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87%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12000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  <a:tr h="209550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UCLA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93%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16000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  <a:tr h="209550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CA State Sacramento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70%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000"/>
                        <a:t>11000</a:t>
                      </a:r>
                      <a:endParaRPr sz="1000"/>
                    </a:p>
                  </a:txBody>
                  <a:tcPr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1"/>
          <p:cNvSpPr txBox="1"/>
          <p:nvPr/>
        </p:nvSpPr>
        <p:spPr>
          <a:xfrm>
            <a:off x="184625" y="817050"/>
            <a:ext cx="4575300" cy="4063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Having users remember visual items is hard. When possible, keep it visible.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 can use preattentive features to avoid scanning.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What we see depends on what is around it.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 can have things touch each other to emphasize relative 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comparison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 We can create borders or consistent background to emphasize 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absolute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value extraction.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Ensure sufficient contrast for feature extraction.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4" name="Google Shape;334;p41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Recap: </a:t>
            </a: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what are some of the viz takeaways?</a:t>
            </a:r>
            <a:endParaRPr sz="1000"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5639800" y="936200"/>
            <a:ext cx="462600" cy="46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1"/>
          <p:cNvSpPr/>
          <p:nvPr/>
        </p:nvSpPr>
        <p:spPr>
          <a:xfrm>
            <a:off x="5639800" y="1398800"/>
            <a:ext cx="462600" cy="462600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1"/>
          <p:cNvSpPr/>
          <p:nvPr/>
        </p:nvSpPr>
        <p:spPr>
          <a:xfrm>
            <a:off x="6102400" y="936200"/>
            <a:ext cx="462600" cy="46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1"/>
          <p:cNvSpPr/>
          <p:nvPr/>
        </p:nvSpPr>
        <p:spPr>
          <a:xfrm>
            <a:off x="6102400" y="1398800"/>
            <a:ext cx="462600" cy="46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1"/>
          <p:cNvSpPr/>
          <p:nvPr/>
        </p:nvSpPr>
        <p:spPr>
          <a:xfrm>
            <a:off x="6102425" y="1827100"/>
            <a:ext cx="462600" cy="46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1"/>
          <p:cNvSpPr/>
          <p:nvPr/>
        </p:nvSpPr>
        <p:spPr>
          <a:xfrm>
            <a:off x="5639800" y="1827100"/>
            <a:ext cx="462600" cy="46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1"/>
          <p:cNvSpPr/>
          <p:nvPr/>
        </p:nvSpPr>
        <p:spPr>
          <a:xfrm>
            <a:off x="5199863" y="1827100"/>
            <a:ext cx="462600" cy="46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1"/>
          <p:cNvSpPr/>
          <p:nvPr/>
        </p:nvSpPr>
        <p:spPr>
          <a:xfrm>
            <a:off x="5199850" y="1398800"/>
            <a:ext cx="462600" cy="46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1"/>
          <p:cNvSpPr/>
          <p:nvPr/>
        </p:nvSpPr>
        <p:spPr>
          <a:xfrm>
            <a:off x="5199863" y="936200"/>
            <a:ext cx="462600" cy="46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1"/>
          <p:cNvSpPr/>
          <p:nvPr/>
        </p:nvSpPr>
        <p:spPr>
          <a:xfrm>
            <a:off x="7354550" y="953350"/>
            <a:ext cx="462600" cy="462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1"/>
          <p:cNvSpPr/>
          <p:nvPr/>
        </p:nvSpPr>
        <p:spPr>
          <a:xfrm>
            <a:off x="7354550" y="1415950"/>
            <a:ext cx="462600" cy="462600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1"/>
          <p:cNvSpPr/>
          <p:nvPr/>
        </p:nvSpPr>
        <p:spPr>
          <a:xfrm>
            <a:off x="7817150" y="953350"/>
            <a:ext cx="462600" cy="462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1"/>
          <p:cNvSpPr/>
          <p:nvPr/>
        </p:nvSpPr>
        <p:spPr>
          <a:xfrm>
            <a:off x="7817150" y="1415950"/>
            <a:ext cx="462600" cy="462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1"/>
          <p:cNvSpPr/>
          <p:nvPr/>
        </p:nvSpPr>
        <p:spPr>
          <a:xfrm>
            <a:off x="7817175" y="1844250"/>
            <a:ext cx="462600" cy="462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1"/>
          <p:cNvSpPr/>
          <p:nvPr/>
        </p:nvSpPr>
        <p:spPr>
          <a:xfrm>
            <a:off x="7354550" y="1844250"/>
            <a:ext cx="462600" cy="462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1"/>
          <p:cNvSpPr/>
          <p:nvPr/>
        </p:nvSpPr>
        <p:spPr>
          <a:xfrm>
            <a:off x="6914613" y="1844250"/>
            <a:ext cx="462600" cy="462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1"/>
          <p:cNvSpPr/>
          <p:nvPr/>
        </p:nvSpPr>
        <p:spPr>
          <a:xfrm>
            <a:off x="6914600" y="1415950"/>
            <a:ext cx="462600" cy="462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1"/>
          <p:cNvSpPr/>
          <p:nvPr/>
        </p:nvSpPr>
        <p:spPr>
          <a:xfrm>
            <a:off x="6914613" y="953350"/>
            <a:ext cx="462600" cy="462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1"/>
          <p:cNvSpPr/>
          <p:nvPr/>
        </p:nvSpPr>
        <p:spPr>
          <a:xfrm>
            <a:off x="5639800" y="2735150"/>
            <a:ext cx="4626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1"/>
          <p:cNvSpPr/>
          <p:nvPr/>
        </p:nvSpPr>
        <p:spPr>
          <a:xfrm>
            <a:off x="5639800" y="3197750"/>
            <a:ext cx="462600" cy="462600"/>
          </a:xfrm>
          <a:prstGeom prst="rect">
            <a:avLst/>
          </a:prstGeom>
          <a:solidFill>
            <a:srgbClr val="838383"/>
          </a:solidFill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1"/>
          <p:cNvSpPr/>
          <p:nvPr/>
        </p:nvSpPr>
        <p:spPr>
          <a:xfrm>
            <a:off x="6102400" y="2735150"/>
            <a:ext cx="4626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1"/>
          <p:cNvSpPr/>
          <p:nvPr/>
        </p:nvSpPr>
        <p:spPr>
          <a:xfrm>
            <a:off x="6102400" y="3197750"/>
            <a:ext cx="4626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1"/>
          <p:cNvSpPr/>
          <p:nvPr/>
        </p:nvSpPr>
        <p:spPr>
          <a:xfrm>
            <a:off x="6102425" y="3643200"/>
            <a:ext cx="4626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1"/>
          <p:cNvSpPr/>
          <p:nvPr/>
        </p:nvSpPr>
        <p:spPr>
          <a:xfrm>
            <a:off x="5639800" y="3643200"/>
            <a:ext cx="4626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1"/>
          <p:cNvSpPr/>
          <p:nvPr/>
        </p:nvSpPr>
        <p:spPr>
          <a:xfrm>
            <a:off x="5199863" y="3643200"/>
            <a:ext cx="4626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1"/>
          <p:cNvSpPr/>
          <p:nvPr/>
        </p:nvSpPr>
        <p:spPr>
          <a:xfrm>
            <a:off x="5199850" y="3197750"/>
            <a:ext cx="4626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1"/>
          <p:cNvSpPr/>
          <p:nvPr/>
        </p:nvSpPr>
        <p:spPr>
          <a:xfrm>
            <a:off x="5199863" y="2735150"/>
            <a:ext cx="4626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1"/>
          <p:cNvSpPr/>
          <p:nvPr/>
        </p:nvSpPr>
        <p:spPr>
          <a:xfrm>
            <a:off x="7354550" y="2752300"/>
            <a:ext cx="462600" cy="4626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1"/>
          <p:cNvSpPr/>
          <p:nvPr/>
        </p:nvSpPr>
        <p:spPr>
          <a:xfrm>
            <a:off x="7354550" y="3214900"/>
            <a:ext cx="462600" cy="462600"/>
          </a:xfrm>
          <a:prstGeom prst="rect">
            <a:avLst/>
          </a:prstGeom>
          <a:solidFill>
            <a:srgbClr val="838383"/>
          </a:solidFill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1"/>
          <p:cNvSpPr/>
          <p:nvPr/>
        </p:nvSpPr>
        <p:spPr>
          <a:xfrm>
            <a:off x="7817150" y="2752300"/>
            <a:ext cx="462600" cy="4626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1"/>
          <p:cNvSpPr/>
          <p:nvPr/>
        </p:nvSpPr>
        <p:spPr>
          <a:xfrm>
            <a:off x="7817150" y="3214900"/>
            <a:ext cx="462600" cy="4626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1"/>
          <p:cNvSpPr/>
          <p:nvPr/>
        </p:nvSpPr>
        <p:spPr>
          <a:xfrm>
            <a:off x="7817175" y="3677500"/>
            <a:ext cx="462600" cy="4626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1"/>
          <p:cNvSpPr/>
          <p:nvPr/>
        </p:nvSpPr>
        <p:spPr>
          <a:xfrm>
            <a:off x="7354550" y="3677500"/>
            <a:ext cx="462600" cy="4626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1"/>
          <p:cNvSpPr/>
          <p:nvPr/>
        </p:nvSpPr>
        <p:spPr>
          <a:xfrm>
            <a:off x="6914613" y="3677500"/>
            <a:ext cx="462600" cy="4626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1"/>
          <p:cNvSpPr/>
          <p:nvPr/>
        </p:nvSpPr>
        <p:spPr>
          <a:xfrm>
            <a:off x="6914600" y="3214900"/>
            <a:ext cx="462600" cy="4626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1"/>
          <p:cNvSpPr/>
          <p:nvPr/>
        </p:nvSpPr>
        <p:spPr>
          <a:xfrm>
            <a:off x="6914613" y="2752300"/>
            <a:ext cx="462600" cy="4626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2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2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New language:</a:t>
            </a: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Another look at next steps.</a:t>
            </a:r>
            <a:endParaRPr b="1" sz="1000"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77" name="Google Shape;377;p42"/>
          <p:cNvSpPr txBox="1"/>
          <p:nvPr/>
        </p:nvSpPr>
        <p:spPr>
          <a:xfrm>
            <a:off x="899550" y="1214250"/>
            <a:ext cx="7221000" cy="2715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Science 2: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More on preattention and color vision (color, gestalt principles).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Skills labs: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Playing with visual processing (form, motion, and interaction).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Formalizing glyphs: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Encoding (how we put info into graphics), decoding (how our brains get that info out). Revisit dimensions and attributes.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Where are we?</a:t>
            </a:r>
            <a:endParaRPr b="1" sz="1000"/>
          </a:p>
        </p:txBody>
      </p:sp>
      <p:sp>
        <p:nvSpPr>
          <p:cNvPr id="74" name="Google Shape;74;p16"/>
          <p:cNvSpPr txBox="1"/>
          <p:nvPr/>
        </p:nvSpPr>
        <p:spPr>
          <a:xfrm>
            <a:off x="1059450" y="2063850"/>
            <a:ext cx="13488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History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2951550" y="2063850"/>
            <a:ext cx="13488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Design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4843650" y="2063850"/>
            <a:ext cx="13488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Science</a:t>
            </a:r>
            <a:endParaRPr b="1"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6735750" y="2063850"/>
            <a:ext cx="13488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Skills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3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3"/>
          <p:cNvSpPr txBox="1"/>
          <p:nvPr/>
        </p:nvSpPr>
        <p:spPr>
          <a:xfrm>
            <a:off x="0" y="0"/>
            <a:ext cx="9020100" cy="5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Works Cited</a:t>
            </a:r>
            <a:endParaRPr sz="1000"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84" name="Google Shape;384;p43"/>
          <p:cNvSpPr txBox="1"/>
          <p:nvPr/>
        </p:nvSpPr>
        <p:spPr>
          <a:xfrm>
            <a:off x="8700" y="687297"/>
            <a:ext cx="9144000" cy="3828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900">
                <a:solidFill>
                  <a:schemeClr val="dk2"/>
                </a:solidFill>
              </a:rPr>
              <a:t>B. Adhikari, "Marey's train schedule," University of Missouri Saint Louis, 2021. Available: </a:t>
            </a:r>
            <a:r>
              <a:rPr altLang="en" lang="en" sz="900" u="sng">
                <a:solidFill>
                  <a:schemeClr val="hlink"/>
                </a:solidFill>
                <a:hlinkClick r:id="rId3"/>
              </a:rPr>
              <a:t>https://badriadhikari.github.io/data-viz-workshop-2021/minards/</a:t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900">
                <a:solidFill>
                  <a:schemeClr val="dk2"/>
                </a:solidFill>
              </a:rPr>
              <a:t>S. Bell, “Introduction and Perceptual Elements of Colour,” University of Saskatchewan. Available: </a:t>
            </a:r>
            <a:r>
              <a:rPr altLang="en" lang="en" sz="900" u="sng">
                <a:solidFill>
                  <a:schemeClr val="hlink"/>
                </a:solidFill>
                <a:hlinkClick r:id="rId4"/>
              </a:rPr>
              <a:t>https://openpress.usask.ca/introgeomatics/chapter/introduction-and-perceptual-elements-of-colour/</a:t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900">
                <a:solidFill>
                  <a:schemeClr val="dk2"/>
                </a:solidFill>
              </a:rPr>
              <a:t>J. Harvey, “The evolution of the human eye,” TED Ed, 2015. Available: </a:t>
            </a:r>
            <a:r>
              <a:rPr altLang="en" lang="en" sz="900" u="sng">
                <a:solidFill>
                  <a:schemeClr val="hlink"/>
                </a:solidFill>
                <a:hlinkClick r:id="rId5"/>
              </a:rPr>
              <a:t>https://www.youtube.com/watch?v=qrKZBh8BL_U</a:t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900">
                <a:solidFill>
                  <a:schemeClr val="dk2"/>
                </a:solidFill>
              </a:rPr>
              <a:t>D. Camors, Y. Trotter, P. Pouget, S. Gilardeau &amp; J. Durand, “</a:t>
            </a:r>
            <a:r>
              <a:rPr altLang="en" lang="en" sz="900">
                <a:solidFill>
                  <a:srgbClr val="222222"/>
                </a:solidFill>
              </a:rPr>
              <a:t>Visual straight-ahead preference in saccadic eye movements,</a:t>
            </a:r>
            <a:r>
              <a:rPr altLang="en" lang="en" sz="900">
                <a:solidFill>
                  <a:schemeClr val="dk2"/>
                </a:solidFill>
              </a:rPr>
              <a:t>” Nature Communications, 2016. Available: </a:t>
            </a:r>
            <a:r>
              <a:rPr altLang="en" lang="en" sz="900" u="sng">
                <a:solidFill>
                  <a:schemeClr val="hlink"/>
                </a:solidFill>
                <a:hlinkClick r:id="rId6"/>
              </a:rPr>
              <a:t>https://www.nature.com/articles/srep23124</a:t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900">
                <a:solidFill>
                  <a:schemeClr val="dk2"/>
                </a:solidFill>
              </a:rPr>
              <a:t>OSC Rice, “Vision,” Washington State University. Available: </a:t>
            </a:r>
            <a:r>
              <a:rPr altLang="en" lang="en" sz="900" u="sng">
                <a:solidFill>
                  <a:schemeClr val="hlink"/>
                </a:solidFill>
                <a:hlinkClick r:id="rId7"/>
              </a:rPr>
              <a:t>https://opentext.wsu.edu/psych105nusbaum/chapter/vision/</a:t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900">
                <a:solidFill>
                  <a:schemeClr val="dk2"/>
                </a:solidFill>
              </a:rPr>
              <a:t>“Vision,” CourseHero. Available: </a:t>
            </a:r>
            <a:r>
              <a:rPr altLang="en" lang="en" sz="900" u="sng">
                <a:solidFill>
                  <a:schemeClr val="hlink"/>
                </a:solidFill>
                <a:hlinkClick r:id="rId8"/>
              </a:rPr>
              <a:t>https://www.coursehero.com/study-guides/wmopen-psychology/outcome-vision/</a:t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900">
                <a:solidFill>
                  <a:schemeClr val="dk2"/>
                </a:solidFill>
              </a:rPr>
              <a:t>E. Adelson, “Checker shadow illusion,” Wikimedia, 2018. Available: </a:t>
            </a:r>
            <a:r>
              <a:rPr altLang="en" lang="en" sz="900" u="sng">
                <a:solidFill>
                  <a:schemeClr val="hlink"/>
                </a:solidFill>
                <a:hlinkClick r:id="rId9"/>
              </a:rPr>
              <a:t>https://en.wikipedia.org/wiki/Checker_shadow_illusion#/media/File:Checker_shadow_illusion.svg</a:t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900">
                <a:solidFill>
                  <a:schemeClr val="dk2"/>
                </a:solidFill>
              </a:rPr>
              <a:t>DancingPhilosopher, “Mach Bands,” Wikimedia, 2012. Available: </a:t>
            </a:r>
            <a:r>
              <a:rPr altLang="en" lang="en" sz="900" u="sng">
                <a:solidFill>
                  <a:schemeClr val="hlink"/>
                </a:solidFill>
                <a:hlinkClick r:id="rId10"/>
              </a:rPr>
              <a:t>https://en.wikipedia.org/wiki/Optical_illusion#/media/File:Mach_bands_-_animation.gif</a:t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900">
                <a:solidFill>
                  <a:schemeClr val="dk2"/>
                </a:solidFill>
              </a:rPr>
              <a:t>US Department of Education, “College Scorecard,” US Department of Education. Available: </a:t>
            </a:r>
            <a:r>
              <a:rPr altLang="en" lang="en" sz="900" u="sng">
                <a:solidFill>
                  <a:schemeClr val="hlink"/>
                </a:solidFill>
                <a:hlinkClick r:id="rId11"/>
              </a:rPr>
              <a:t>https://collegescorecard.ed.gov/search/?sort=salary:desc&amp;page=0&amp;state=CA</a:t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900">
                <a:solidFill>
                  <a:schemeClr val="dk2"/>
                </a:solidFill>
              </a:rPr>
              <a:t>C. Ware, “Information Visualization: Perception for Design,” MK Press.</a:t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900">
                <a:solidFill>
                  <a:schemeClr val="dk2"/>
                </a:solidFill>
              </a:rPr>
              <a:t>C. Ware, “Visual Thinking for Design,” MK Press.</a:t>
            </a:r>
            <a:endParaRPr sz="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563" y="2238025"/>
            <a:ext cx="4300876" cy="66745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84" name="Google Shape;84;p17"/>
          <p:cNvSpPr txBox="1"/>
          <p:nvPr/>
        </p:nvSpPr>
        <p:spPr>
          <a:xfrm>
            <a:off x="1390650" y="1066800"/>
            <a:ext cx="6362700" cy="3009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eye:</a:t>
            </a:r>
            <a:r>
              <a:rPr altLang="en" b="1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the structure and behavior essential for data visualization.</a:t>
            </a:r>
            <a:endParaRPr b="1"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stages of visual processing: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how photons become information.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Contrast: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how relative processing becomes important to visual understanding.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Preattentive features: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how to draw attention quickly.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5956200" y="698500"/>
            <a:ext cx="3063900" cy="4254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As we look across the structures of the eye, three important lessons emerge.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“fovea” means we only see a very small area with sharpness at a time.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Our brain constructs an image over time.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Our vision is quite sharp for luminance. Hue is complicated.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The eye</a:t>
            </a:r>
            <a:endParaRPr b="1" sz="1000"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200" y="1428750"/>
            <a:ext cx="5834025" cy="26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Sensitivities are skewed</a:t>
            </a:r>
            <a:endParaRPr b="1" sz="1000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50" y="1916156"/>
            <a:ext cx="8030100" cy="15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Sensitivities are skewed</a:t>
            </a:r>
            <a:endParaRPr b="1" sz="10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00" y="1822350"/>
            <a:ext cx="3998925" cy="33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 rotWithShape="1">
          <a:blip r:embed="rId4">
            <a:alphaModFix/>
          </a:blip>
          <a:srcRect b="0" l="40992" r="0" t="0"/>
          <a:stretch/>
        </p:blipFill>
        <p:spPr>
          <a:xfrm>
            <a:off x="4537700" y="1822350"/>
            <a:ext cx="4335808" cy="33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5000" y="656338"/>
            <a:ext cx="5334001" cy="10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About saccades</a:t>
            </a:r>
            <a:endParaRPr b="1" sz="1000"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3150"/>
            <a:ext cx="8534400" cy="437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122" name="Google Shape;122;p22"/>
          <p:cNvSpPr txBox="1"/>
          <p:nvPr/>
        </p:nvSpPr>
        <p:spPr>
          <a:xfrm>
            <a:off x="1390650" y="1066800"/>
            <a:ext cx="6362700" cy="3009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eye: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the structure and behavior essential for data visualization.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stages of visual processing:</a:t>
            </a:r>
            <a:r>
              <a:rPr altLang="en" b="1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how photons become information.</a:t>
            </a:r>
            <a:endParaRPr b="1"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Contrast: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how relative processing becomes important to visual understanding.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Preattentive features: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how to draw attention quickly.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