
<file path=[Content_Types].xml><?xml version="1.0" encoding="utf-8"?>
<Types xmlns="http://schemas.openxmlformats.org/package/2006/content-types">
  <Default ContentType="application/x-fontdata" Extension="fntdata"/>
  <Default ContentType="image/gif" Extension="gif"/>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arget="ppt/presentation.xml" Type="http://schemas.openxmlformats.org/officeDocument/2006/relationships/officeDocument"/></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aveSubsetFonts="1" strictFirstAndLastChars="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9144000" cy="5143500"/>
  <p:notesSz cx="6858000" cy="9144000"/>
  <p:embeddedFontLst>
    <p:embeddedFont>
      <p:font typeface="Lora"/>
      <p:regular r:id="rId18"/>
      <p:bold r:id="rId19"/>
      <p:italic r:id="rId20"/>
      <p:boldItalic r:id="rId21"/>
    </p:embeddedFont>
    <p:embeddedFont>
      <p:font typeface="IBM Plex Mono"/>
      <p:regular r:id="rId22"/>
      <p:bold r:id="rId23"/>
      <p:italic r:id="rId24"/>
      <p:boldItalic r:id="rId25"/>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d="100" n="100"/>
          <a:sy d="100" n="100"/>
        </p:scale>
        <p:origin x="0" y="0"/>
      </p:cViewPr>
      <p:guideLst>
        <p:guide orient="horz" pos="1620"/>
        <p:guide pos="2880"/>
      </p:guideLst>
    </p:cSldViewPr>
  </p:slideViewPr>
</p:viewPr>
</file>

<file path=ppt/_rels/presentation.xml.rels><?xml version="1.0" encoding="UTF-8" standalone="yes"?><Relationships xmlns="http://schemas.openxmlformats.org/package/2006/relationships"><Relationship Id="rId25" Target="fonts/IBMPlexMono-boldItalic.fntdata" Type="http://schemas.openxmlformats.org/officeDocument/2006/relationships/font"/><Relationship Id="rId24" Target="fonts/IBMPlexMono-italic.fntdata" Type="http://schemas.openxmlformats.org/officeDocument/2006/relationships/font"/><Relationship Id="rId23" Target="fonts/IBMPlexMono-bold.fntdata" Type="http://schemas.openxmlformats.org/officeDocument/2006/relationships/font"/><Relationship Id="rId22" Target="fonts/IBMPlexMono-regular.fntdata" Type="http://schemas.openxmlformats.org/officeDocument/2006/relationships/font"/><Relationship Id="rId21" Target="fonts/Lora-boldItalic.fntdata" Type="http://schemas.openxmlformats.org/officeDocument/2006/relationships/font"/><Relationship Id="rId20" Target="fonts/Lora-italic.fntdata" Type="http://schemas.openxmlformats.org/officeDocument/2006/relationships/font"/><Relationship Id="rId19" Target="fonts/Lora-bold.fntdata" Type="http://schemas.openxmlformats.org/officeDocument/2006/relationships/font"/><Relationship Id="rId18" Target="fonts/Lora-regular.fntdata" Type="http://schemas.openxmlformats.org/officeDocument/2006/relationships/font"/><Relationship Id="rId17" Target="slides/slide12.xml" Type="http://schemas.openxmlformats.org/officeDocument/2006/relationships/slide"/><Relationship Id="rId16" Target="slides/slide11.xml" Type="http://schemas.openxmlformats.org/officeDocument/2006/relationships/slide"/><Relationship Id="rId15" Target="slides/slide10.xml" Type="http://schemas.openxmlformats.org/officeDocument/2006/relationships/slide"/><Relationship Id="rId14" Target="slides/slide9.xml" Type="http://schemas.openxmlformats.org/officeDocument/2006/relationships/slide"/><Relationship Id="rId13" Target="slides/slide8.xml" Type="http://schemas.openxmlformats.org/officeDocument/2006/relationships/slide"/><Relationship Id="rId12" Target="slides/slide7.xml" Type="http://schemas.openxmlformats.org/officeDocument/2006/relationships/slide"/><Relationship Id="rId11" Target="slides/slide6.xml" Type="http://schemas.openxmlformats.org/officeDocument/2006/relationships/slide"/><Relationship Id="rId10" Target="slides/slide5.xml" Type="http://schemas.openxmlformats.org/officeDocument/2006/relationships/slide"/><Relationship Id="rId9" Target="slides/slide4.xml" Type="http://schemas.openxmlformats.org/officeDocument/2006/relationships/slide"/><Relationship Id="rId8" Target="slides/slide3.xml" Type="http://schemas.openxmlformats.org/officeDocument/2006/relationships/slide"/><Relationship Id="rId7" Target="slides/slide2.xml" Type="http://schemas.openxmlformats.org/officeDocument/2006/relationships/slide"/><Relationship Id="rId6" Target="slides/slide1.xml" Type="http://schemas.openxmlformats.org/officeDocument/2006/relationships/slide"/><Relationship Id="rId5" Target="notesMasters/notesMaster1.xml" Type="http://schemas.openxmlformats.org/officeDocument/2006/relationships/notesMaster"/><Relationship Id="rId4" Target="slideMasters/slideMaster1.xml" Type="http://schemas.openxmlformats.org/officeDocument/2006/relationships/slideMaster"/><Relationship Id="rId3" Target="presProps.xml" Type="http://schemas.openxmlformats.org/officeDocument/2006/relationships/presProps"/><Relationship Id="rId2" Target="viewProps.xml" Type="http://schemas.openxmlformats.org/officeDocument/2006/relationships/viewProps"/><Relationship Id="rId1" Target="theme/theme1.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id="4" name="Google Shape;4;n"/>
          <p:cNvSpPr txBox="1"/>
          <p:nvPr>
            <p:ph idx="1" type="body"/>
          </p:nvPr>
        </p:nvSpPr>
        <p:spPr>
          <a:xfrm>
            <a:off x="685800" y="4343400"/>
            <a:ext cx="5486400" cy="4114800"/>
          </a:xfrm>
          <a:prstGeom prst="rect">
            <a:avLst/>
          </a:prstGeom>
          <a:noFill/>
          <a:ln>
            <a:noFill/>
          </a:ln>
        </p:spPr>
        <p:txBody>
          <a:bodyPr anchor="t" anchorCtr="0" bIns="91425" lIns="91425" numCol="1"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04894d92c3_7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04894d92c3_7_4: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4894d92c3_7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04894d92c3_7_8: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33fa48c0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33fa48c092_0_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f85842a31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f85842a31f_0_2: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26c59045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26c590452e_0_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26f7c0df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26f7c0df30_0_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26c590452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26c590452e_0_1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3afeea03766e37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3afeea03766e376_18: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03d6bba914_19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03d6bba914_19_18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26fffe26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26fffe26fd_0_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04894d92c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04894d92c3_1_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5200"/>
              <a:buNone/>
              <a:defRPr sz="5200"/>
            </a:lvl1pPr>
            <a:lvl2pPr algn="ctr" lvl="1">
              <a:spcBef>
                <a:spcPts val="0"/>
              </a:spcBef>
              <a:spcAft>
                <a:spcPts val="0"/>
              </a:spcAft>
              <a:buSzPts val="5200"/>
              <a:buNone/>
              <a:defRPr sz="5200"/>
            </a:lvl2pPr>
            <a:lvl3pPr algn="ctr" lvl="2">
              <a:spcBef>
                <a:spcPts val="0"/>
              </a:spcBef>
              <a:spcAft>
                <a:spcPts val="0"/>
              </a:spcAft>
              <a:buSzPts val="5200"/>
              <a:buNone/>
              <a:defRPr sz="5200"/>
            </a:lvl3pPr>
            <a:lvl4pPr algn="ctr" lvl="3">
              <a:spcBef>
                <a:spcPts val="0"/>
              </a:spcBef>
              <a:spcAft>
                <a:spcPts val="0"/>
              </a:spcAft>
              <a:buSzPts val="5200"/>
              <a:buNone/>
              <a:defRPr sz="5200"/>
            </a:lvl4pPr>
            <a:lvl5pPr algn="ctr" lvl="4">
              <a:spcBef>
                <a:spcPts val="0"/>
              </a:spcBef>
              <a:spcAft>
                <a:spcPts val="0"/>
              </a:spcAft>
              <a:buSzPts val="5200"/>
              <a:buNone/>
              <a:defRPr sz="5200"/>
            </a:lvl5pPr>
            <a:lvl6pPr algn="ctr" lvl="5">
              <a:spcBef>
                <a:spcPts val="0"/>
              </a:spcBef>
              <a:spcAft>
                <a:spcPts val="0"/>
              </a:spcAft>
              <a:buSzPts val="5200"/>
              <a:buNone/>
              <a:defRPr sz="5200"/>
            </a:lvl6pPr>
            <a:lvl7pPr algn="ctr" lvl="6">
              <a:spcBef>
                <a:spcPts val="0"/>
              </a:spcBef>
              <a:spcAft>
                <a:spcPts val="0"/>
              </a:spcAft>
              <a:buSzPts val="5200"/>
              <a:buNone/>
              <a:defRPr sz="5200"/>
            </a:lvl7pPr>
            <a:lvl8pPr algn="ctr" lvl="7">
              <a:spcBef>
                <a:spcPts val="0"/>
              </a:spcBef>
              <a:spcAft>
                <a:spcPts val="0"/>
              </a:spcAft>
              <a:buSzPts val="5200"/>
              <a:buNone/>
              <a:defRPr sz="5200"/>
            </a:lvl8pPr>
            <a:lvl9pPr algn="ctr" lvl="8">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800"/>
              <a:buNone/>
              <a:defRPr sz="2800"/>
            </a:lvl1pPr>
            <a:lvl2pPr algn="ctr" lvl="1">
              <a:lnSpc>
                <a:spcPct val="100000"/>
              </a:lnSpc>
              <a:spcBef>
                <a:spcPts val="0"/>
              </a:spcBef>
              <a:spcAft>
                <a:spcPts val="0"/>
              </a:spcAft>
              <a:buSzPts val="2800"/>
              <a:buNone/>
              <a:defRPr sz="2800"/>
            </a:lvl2pPr>
            <a:lvl3pPr algn="ctr" lvl="2">
              <a:lnSpc>
                <a:spcPct val="100000"/>
              </a:lnSpc>
              <a:spcBef>
                <a:spcPts val="0"/>
              </a:spcBef>
              <a:spcAft>
                <a:spcPts val="0"/>
              </a:spcAft>
              <a:buSzPts val="2800"/>
              <a:buNone/>
              <a:defRPr sz="2800"/>
            </a:lvl3pPr>
            <a:lvl4pPr algn="ctr" lvl="3">
              <a:lnSpc>
                <a:spcPct val="100000"/>
              </a:lnSpc>
              <a:spcBef>
                <a:spcPts val="0"/>
              </a:spcBef>
              <a:spcAft>
                <a:spcPts val="0"/>
              </a:spcAft>
              <a:buSzPts val="2800"/>
              <a:buNone/>
              <a:defRPr sz="2800"/>
            </a:lvl4pPr>
            <a:lvl5pPr algn="ctr" lvl="4">
              <a:lnSpc>
                <a:spcPct val="100000"/>
              </a:lnSpc>
              <a:spcBef>
                <a:spcPts val="0"/>
              </a:spcBef>
              <a:spcAft>
                <a:spcPts val="0"/>
              </a:spcAft>
              <a:buSzPts val="2800"/>
              <a:buNone/>
              <a:defRPr sz="2800"/>
            </a:lvl5pPr>
            <a:lvl6pPr algn="ctr" lvl="5">
              <a:lnSpc>
                <a:spcPct val="100000"/>
              </a:lnSpc>
              <a:spcBef>
                <a:spcPts val="0"/>
              </a:spcBef>
              <a:spcAft>
                <a:spcPts val="0"/>
              </a:spcAft>
              <a:buSzPts val="2800"/>
              <a:buNone/>
              <a:defRPr sz="2800"/>
            </a:lvl6pPr>
            <a:lvl7pPr algn="ctr" lvl="6">
              <a:lnSpc>
                <a:spcPct val="100000"/>
              </a:lnSpc>
              <a:spcBef>
                <a:spcPts val="0"/>
              </a:spcBef>
              <a:spcAft>
                <a:spcPts val="0"/>
              </a:spcAft>
              <a:buSzPts val="2800"/>
              <a:buNone/>
              <a:defRPr sz="2800"/>
            </a:lvl7pPr>
            <a:lvl8pPr algn="ctr" lvl="7">
              <a:lnSpc>
                <a:spcPct val="100000"/>
              </a:lnSpc>
              <a:spcBef>
                <a:spcPts val="0"/>
              </a:spcBef>
              <a:spcAft>
                <a:spcPts val="0"/>
              </a:spcAft>
              <a:buSzPts val="2800"/>
              <a:buNone/>
              <a:defRPr sz="2800"/>
            </a:lvl8pPr>
            <a:lvl9pPr algn="ctr" lvl="8">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12000"/>
              <a:buNone/>
              <a:defRPr sz="12000"/>
            </a:lvl1pPr>
            <a:lvl2pPr algn="ctr" lvl="1">
              <a:spcBef>
                <a:spcPts val="0"/>
              </a:spcBef>
              <a:spcAft>
                <a:spcPts val="0"/>
              </a:spcAft>
              <a:buSzPts val="12000"/>
              <a:buNone/>
              <a:defRPr sz="12000"/>
            </a:lvl2pPr>
            <a:lvl3pPr algn="ctr" lvl="2">
              <a:spcBef>
                <a:spcPts val="0"/>
              </a:spcBef>
              <a:spcAft>
                <a:spcPts val="0"/>
              </a:spcAft>
              <a:buSzPts val="12000"/>
              <a:buNone/>
              <a:defRPr sz="12000"/>
            </a:lvl3pPr>
            <a:lvl4pPr algn="ctr" lvl="3">
              <a:spcBef>
                <a:spcPts val="0"/>
              </a:spcBef>
              <a:spcAft>
                <a:spcPts val="0"/>
              </a:spcAft>
              <a:buSzPts val="12000"/>
              <a:buNone/>
              <a:defRPr sz="12000"/>
            </a:lvl4pPr>
            <a:lvl5pPr algn="ctr" lvl="4">
              <a:spcBef>
                <a:spcPts val="0"/>
              </a:spcBef>
              <a:spcAft>
                <a:spcPts val="0"/>
              </a:spcAft>
              <a:buSzPts val="12000"/>
              <a:buNone/>
              <a:defRPr sz="12000"/>
            </a:lvl5pPr>
            <a:lvl6pPr algn="ctr" lvl="5">
              <a:spcBef>
                <a:spcPts val="0"/>
              </a:spcBef>
              <a:spcAft>
                <a:spcPts val="0"/>
              </a:spcAft>
              <a:buSzPts val="12000"/>
              <a:buNone/>
              <a:defRPr sz="12000"/>
            </a:lvl6pPr>
            <a:lvl7pPr algn="ctr" lvl="6">
              <a:spcBef>
                <a:spcPts val="0"/>
              </a:spcBef>
              <a:spcAft>
                <a:spcPts val="0"/>
              </a:spcAft>
              <a:buSzPts val="12000"/>
              <a:buNone/>
              <a:defRPr sz="12000"/>
            </a:lvl7pPr>
            <a:lvl8pPr algn="ctr" lvl="7">
              <a:spcBef>
                <a:spcPts val="0"/>
              </a:spcBef>
              <a:spcAft>
                <a:spcPts val="0"/>
              </a:spcAft>
              <a:buSzPts val="12000"/>
              <a:buNone/>
              <a:defRPr sz="12000"/>
            </a:lvl8pPr>
            <a:lvl9pPr algn="ctr" lvl="8">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t" anchorCtr="0" bIns="91425" lIns="91425" numCol="1" rIns="91425" spcFirstLastPara="1" tIns="91425" wrap="square">
            <a:normAutofit/>
          </a:bodyPr>
          <a:lstStyle>
            <a:lvl1pPr algn="ctr" indent="-342900" lvl="0" marL="457200">
              <a:spcBef>
                <a:spcPts val="0"/>
              </a:spcBef>
              <a:spcAft>
                <a:spcPts val="0"/>
              </a:spcAft>
              <a:buSzPts val="1800"/>
              <a:buChar char="●"/>
              <a:defRPr/>
            </a:lvl1pPr>
            <a:lvl2pPr algn="ctr" indent="-317500" lvl="1" marL="914400">
              <a:spcBef>
                <a:spcPts val="0"/>
              </a:spcBef>
              <a:spcAft>
                <a:spcPts val="0"/>
              </a:spcAft>
              <a:buSzPts val="1400"/>
              <a:buChar char="○"/>
              <a:defRPr/>
            </a:lvl2pPr>
            <a:lvl3pPr algn="ctr" indent="-317500" lvl="2" marL="1371600">
              <a:spcBef>
                <a:spcPts val="0"/>
              </a:spcBef>
              <a:spcAft>
                <a:spcPts val="0"/>
              </a:spcAft>
              <a:buSzPts val="1400"/>
              <a:buChar char="■"/>
              <a:defRPr/>
            </a:lvl3pPr>
            <a:lvl4pPr algn="ctr" indent="-317500" lvl="3" marL="1828800">
              <a:spcBef>
                <a:spcPts val="0"/>
              </a:spcBef>
              <a:spcAft>
                <a:spcPts val="0"/>
              </a:spcAft>
              <a:buSzPts val="1400"/>
              <a:buChar char="●"/>
              <a:defRPr/>
            </a:lvl4pPr>
            <a:lvl5pPr algn="ctr" indent="-317500" lvl="4" marL="2286000">
              <a:spcBef>
                <a:spcPts val="0"/>
              </a:spcBef>
              <a:spcAft>
                <a:spcPts val="0"/>
              </a:spcAft>
              <a:buSzPts val="1400"/>
              <a:buChar char="○"/>
              <a:defRPr/>
            </a:lvl5pPr>
            <a:lvl6pPr algn="ctr" indent="-317500" lvl="5" marL="2743200">
              <a:spcBef>
                <a:spcPts val="0"/>
              </a:spcBef>
              <a:spcAft>
                <a:spcPts val="0"/>
              </a:spcAft>
              <a:buSzPts val="1400"/>
              <a:buChar char="■"/>
              <a:defRPr/>
            </a:lvl6pPr>
            <a:lvl7pPr algn="ctr" indent="-317500" lvl="6" marL="3200400">
              <a:spcBef>
                <a:spcPts val="0"/>
              </a:spcBef>
              <a:spcAft>
                <a:spcPts val="0"/>
              </a:spcAft>
              <a:buSzPts val="1400"/>
              <a:buChar char="●"/>
              <a:defRPr/>
            </a:lvl7pPr>
            <a:lvl8pPr algn="ctr" indent="-317500" lvl="7" marL="3657600">
              <a:spcBef>
                <a:spcPts val="0"/>
              </a:spcBef>
              <a:spcAft>
                <a:spcPts val="0"/>
              </a:spcAft>
              <a:buSzPts val="1400"/>
              <a:buChar char="○"/>
              <a:defRPr/>
            </a:lvl8pPr>
            <a:lvl9pPr algn="ctr" indent="-317500" lvl="8" marL="4114800">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 anchorCtr="0" bIns="91425" lIns="91425" numCol="1" rIns="91425" spcFirstLastPara="1" tIns="91425" wrap="square">
            <a:normAutofit/>
          </a:bodyPr>
          <a:lstStyle>
            <a:lvl1pPr algn="ctr" lvl="0">
              <a:spcBef>
                <a:spcPts val="0"/>
              </a:spcBef>
              <a:spcAft>
                <a:spcPts val="0"/>
              </a:spcAft>
              <a:buSzPts val="3600"/>
              <a:buNone/>
              <a:defRPr sz="3600"/>
            </a:lvl1pPr>
            <a:lvl2pPr algn="ctr" lvl="1">
              <a:spcBef>
                <a:spcPts val="0"/>
              </a:spcBef>
              <a:spcAft>
                <a:spcPts val="0"/>
              </a:spcAft>
              <a:buSzPts val="3600"/>
              <a:buNone/>
              <a:defRPr sz="3600"/>
            </a:lvl2pPr>
            <a:lvl3pPr algn="ctr" lvl="2">
              <a:spcBef>
                <a:spcPts val="0"/>
              </a:spcBef>
              <a:spcAft>
                <a:spcPts val="0"/>
              </a:spcAft>
              <a:buSzPts val="3600"/>
              <a:buNone/>
              <a:defRPr sz="3600"/>
            </a:lvl3pPr>
            <a:lvl4pPr algn="ctr" lvl="3">
              <a:spcBef>
                <a:spcPts val="0"/>
              </a:spcBef>
              <a:spcAft>
                <a:spcPts val="0"/>
              </a:spcAft>
              <a:buSzPts val="3600"/>
              <a:buNone/>
              <a:defRPr sz="3600"/>
            </a:lvl4pPr>
            <a:lvl5pPr algn="ctr" lvl="4">
              <a:spcBef>
                <a:spcPts val="0"/>
              </a:spcBef>
              <a:spcAft>
                <a:spcPts val="0"/>
              </a:spcAft>
              <a:buSzPts val="3600"/>
              <a:buNone/>
              <a:defRPr sz="3600"/>
            </a:lvl5pPr>
            <a:lvl6pPr algn="ctr" lvl="5">
              <a:spcBef>
                <a:spcPts val="0"/>
              </a:spcBef>
              <a:spcAft>
                <a:spcPts val="0"/>
              </a:spcAft>
              <a:buSzPts val="3600"/>
              <a:buNone/>
              <a:defRPr sz="3600"/>
            </a:lvl6pPr>
            <a:lvl7pPr algn="ctr" lvl="6">
              <a:spcBef>
                <a:spcPts val="0"/>
              </a:spcBef>
              <a:spcAft>
                <a:spcPts val="0"/>
              </a:spcAft>
              <a:buSzPts val="3600"/>
              <a:buNone/>
              <a:defRPr sz="3600"/>
            </a:lvl7pPr>
            <a:lvl8pPr algn="ctr" lvl="7">
              <a:spcBef>
                <a:spcPts val="0"/>
              </a:spcBef>
              <a:spcAft>
                <a:spcPts val="0"/>
              </a:spcAft>
              <a:buSzPts val="3600"/>
              <a:buNone/>
              <a:defRPr sz="3600"/>
            </a:lvl8pPr>
            <a:lvl9pPr algn="ctr" lvl="8">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t"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b" anchorCtr="0" bIns="91425" lIns="91425" numCol="1" rIns="91425" spcFirstLastPara="1" tIns="91425" wrap="square">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t" anchorCtr="0" bIns="91425" lIns="91425" numCol="1" rIns="91425" spcFirstLastPara="1" tIns="91425" wrap="square">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 anchorCtr="0" bIns="91425" lIns="91425" numCol="1" rIns="91425" spcFirstLastPara="1" tIns="91425" wrap="square">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4200"/>
              <a:buNone/>
              <a:defRPr sz="4200"/>
            </a:lvl1pPr>
            <a:lvl2pPr algn="ctr" lvl="1">
              <a:spcBef>
                <a:spcPts val="0"/>
              </a:spcBef>
              <a:spcAft>
                <a:spcPts val="0"/>
              </a:spcAft>
              <a:buSzPts val="4200"/>
              <a:buNone/>
              <a:defRPr sz="4200"/>
            </a:lvl2pPr>
            <a:lvl3pPr algn="ctr" lvl="2">
              <a:spcBef>
                <a:spcPts val="0"/>
              </a:spcBef>
              <a:spcAft>
                <a:spcPts val="0"/>
              </a:spcAft>
              <a:buSzPts val="4200"/>
              <a:buNone/>
              <a:defRPr sz="4200"/>
            </a:lvl3pPr>
            <a:lvl4pPr algn="ctr" lvl="3">
              <a:spcBef>
                <a:spcPts val="0"/>
              </a:spcBef>
              <a:spcAft>
                <a:spcPts val="0"/>
              </a:spcAft>
              <a:buSzPts val="4200"/>
              <a:buNone/>
              <a:defRPr sz="4200"/>
            </a:lvl4pPr>
            <a:lvl5pPr algn="ctr" lvl="4">
              <a:spcBef>
                <a:spcPts val="0"/>
              </a:spcBef>
              <a:spcAft>
                <a:spcPts val="0"/>
              </a:spcAft>
              <a:buSzPts val="4200"/>
              <a:buNone/>
              <a:defRPr sz="4200"/>
            </a:lvl5pPr>
            <a:lvl6pPr algn="ctr" lvl="5">
              <a:spcBef>
                <a:spcPts val="0"/>
              </a:spcBef>
              <a:spcAft>
                <a:spcPts val="0"/>
              </a:spcAft>
              <a:buSzPts val="4200"/>
              <a:buNone/>
              <a:defRPr sz="4200"/>
            </a:lvl6pPr>
            <a:lvl7pPr algn="ctr" lvl="6">
              <a:spcBef>
                <a:spcPts val="0"/>
              </a:spcBef>
              <a:spcAft>
                <a:spcPts val="0"/>
              </a:spcAft>
              <a:buSzPts val="4200"/>
              <a:buNone/>
              <a:defRPr sz="4200"/>
            </a:lvl7pPr>
            <a:lvl8pPr algn="ctr" lvl="7">
              <a:spcBef>
                <a:spcPts val="0"/>
              </a:spcBef>
              <a:spcAft>
                <a:spcPts val="0"/>
              </a:spcAft>
              <a:buSzPts val="4200"/>
              <a:buNone/>
              <a:defRPr sz="4200"/>
            </a:lvl8pPr>
            <a:lvl9pPr algn="ctr" lvl="8">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100"/>
              <a:buNone/>
              <a:defRPr sz="2100"/>
            </a:lvl1pPr>
            <a:lvl2pPr algn="ctr" lvl="1">
              <a:lnSpc>
                <a:spcPct val="100000"/>
              </a:lnSpc>
              <a:spcBef>
                <a:spcPts val="0"/>
              </a:spcBef>
              <a:spcAft>
                <a:spcPts val="0"/>
              </a:spcAft>
              <a:buSzPts val="2100"/>
              <a:buNone/>
              <a:defRPr sz="2100"/>
            </a:lvl2pPr>
            <a:lvl3pPr algn="ctr" lvl="2">
              <a:lnSpc>
                <a:spcPct val="100000"/>
              </a:lnSpc>
              <a:spcBef>
                <a:spcPts val="0"/>
              </a:spcBef>
              <a:spcAft>
                <a:spcPts val="0"/>
              </a:spcAft>
              <a:buSzPts val="2100"/>
              <a:buNone/>
              <a:defRPr sz="2100"/>
            </a:lvl3pPr>
            <a:lvl4pPr algn="ctr" lvl="3">
              <a:lnSpc>
                <a:spcPct val="100000"/>
              </a:lnSpc>
              <a:spcBef>
                <a:spcPts val="0"/>
              </a:spcBef>
              <a:spcAft>
                <a:spcPts val="0"/>
              </a:spcAft>
              <a:buSzPts val="2100"/>
              <a:buNone/>
              <a:defRPr sz="2100"/>
            </a:lvl4pPr>
            <a:lvl5pPr algn="ctr" lvl="4">
              <a:lnSpc>
                <a:spcPct val="100000"/>
              </a:lnSpc>
              <a:spcBef>
                <a:spcPts val="0"/>
              </a:spcBef>
              <a:spcAft>
                <a:spcPts val="0"/>
              </a:spcAft>
              <a:buSzPts val="2100"/>
              <a:buNone/>
              <a:defRPr sz="2100"/>
            </a:lvl5pPr>
            <a:lvl6pPr algn="ctr" lvl="5">
              <a:lnSpc>
                <a:spcPct val="100000"/>
              </a:lnSpc>
              <a:spcBef>
                <a:spcPts val="0"/>
              </a:spcBef>
              <a:spcAft>
                <a:spcPts val="0"/>
              </a:spcAft>
              <a:buSzPts val="2100"/>
              <a:buNone/>
              <a:defRPr sz="2100"/>
            </a:lvl6pPr>
            <a:lvl7pPr algn="ctr" lvl="6">
              <a:lnSpc>
                <a:spcPct val="100000"/>
              </a:lnSpc>
              <a:spcBef>
                <a:spcPts val="0"/>
              </a:spcBef>
              <a:spcAft>
                <a:spcPts val="0"/>
              </a:spcAft>
              <a:buSzPts val="2100"/>
              <a:buNone/>
              <a:defRPr sz="2100"/>
            </a:lvl7pPr>
            <a:lvl8pPr algn="ctr" lvl="7">
              <a:lnSpc>
                <a:spcPct val="100000"/>
              </a:lnSpc>
              <a:spcBef>
                <a:spcPts val="0"/>
              </a:spcBef>
              <a:spcAft>
                <a:spcPts val="0"/>
              </a:spcAft>
              <a:buSzPts val="2100"/>
              <a:buNone/>
              <a:defRPr sz="2100"/>
            </a:lvl8pPr>
            <a:lvl9pPr algn="ctr" lvl="8">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 anchorCtr="0" bIns="91425" lIns="91425" numCol="1" rIns="91425" spcFirstLastPara="1" tIns="91425" wrap="square">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t" anchorCtr="0" bIns="91425" lIns="91425" numCol="1" rIns="91425" spcFirstLastPara="1" tIns="91425" wrap="square">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t" anchorCtr="0" bIns="91425" lIns="91425" numCol="1" rIns="91425" spcFirstLastPara="1" tIns="91425" wrap="square">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 anchorCtr="0" bIns="91425" lIns="91425" numCol="1" rIns="91425" spcFirstLastPara="1" tIns="91425" wrap="square">
            <a:normAutofit/>
          </a:bodyPr>
          <a:lstStyle>
            <a:lvl1pPr algn="r" lvl="0">
              <a:buNone/>
              <a:defRPr sz="1000">
                <a:solidFill>
                  <a:schemeClr val="dk2"/>
                </a:solidFill>
              </a:defRPr>
            </a:lvl1pPr>
            <a:lvl2pPr algn="r" lvl="1">
              <a:buNone/>
              <a:defRPr sz="1000">
                <a:solidFill>
                  <a:schemeClr val="dk2"/>
                </a:solidFill>
              </a:defRPr>
            </a:lvl2pPr>
            <a:lvl3pPr algn="r" lvl="2">
              <a:buNone/>
              <a:defRPr sz="1000">
                <a:solidFill>
                  <a:schemeClr val="dk2"/>
                </a:solidFill>
              </a:defRPr>
            </a:lvl3pPr>
            <a:lvl4pPr algn="r" lvl="3">
              <a:buNone/>
              <a:defRPr sz="1000">
                <a:solidFill>
                  <a:schemeClr val="dk2"/>
                </a:solidFill>
              </a:defRPr>
            </a:lvl4pPr>
            <a:lvl5pPr algn="r" lvl="4">
              <a:buNone/>
              <a:defRPr sz="1000">
                <a:solidFill>
                  <a:schemeClr val="dk2"/>
                </a:solidFill>
              </a:defRPr>
            </a:lvl5pPr>
            <a:lvl6pPr algn="r" lvl="5">
              <a:buNone/>
              <a:defRPr sz="1000">
                <a:solidFill>
                  <a:schemeClr val="dk2"/>
                </a:solidFill>
              </a:defRPr>
            </a:lvl6pPr>
            <a:lvl7pPr algn="r" lvl="6">
              <a:buNone/>
              <a:defRPr sz="1000">
                <a:solidFill>
                  <a:schemeClr val="dk2"/>
                </a:solidFill>
              </a:defRPr>
            </a:lvl7pPr>
            <a:lvl8pPr algn="r" lvl="7">
              <a:buNone/>
              <a:defRPr sz="1000">
                <a:solidFill>
                  <a:schemeClr val="dk2"/>
                </a:solidFill>
              </a:defRPr>
            </a:lvl8pPr>
            <a:lvl9pPr algn="r" lvl="8">
              <a:buNone/>
              <a:defRPr sz="1000">
                <a:solidFill>
                  <a:schemeClr val="dk2"/>
                </a:solidFill>
              </a:defRPr>
            </a:lvl9pPr>
          </a:lstStyle>
          <a:p>
            <a:pPr algn="r" indent="0" lvl="0" marL="0" rtl="0">
              <a:spcBef>
                <a:spcPts val="0"/>
              </a:spcBef>
              <a:spcAft>
                <a:spcPts val="0"/>
              </a:spcAft>
              <a:buNone/>
            </a:pPr>
            <a:fld id="{00000000-1234-1234-1234-123412341234}" type="slidenum">
              <a:rPr altLang="en" lang="en"/>
              <a:t>‹#›</a:t>
            </a:fld>
            <a:endParaRPr/>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arget="../media/image10.gif" Type="http://schemas.openxmlformats.org/officeDocument/2006/relationships/image"/><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30" Target="https://en.wikipedia.org/wiki/File:Snow-cholera-map-1.jpg" TargetMode="External" Type="http://schemas.openxmlformats.org/officeDocument/2006/relationships/hyperlink"/><Relationship Id="rId27" Target="https://ccom.unh.edu/vislab/people/colin_ware/" TargetMode="External" Type="http://schemas.openxmlformats.org/officeDocument/2006/relationships/hyperlink"/><Relationship Id="rId26" Target="https://www.visual-computing.org/2018/10/17/computerscienceconferenceweek/201810_conferenceweek_munzner-2/" TargetMode="External" Type="http://schemas.openxmlformats.org/officeDocument/2006/relationships/hyperlink"/><Relationship Id="rId25" Target="https://www.visual-computing.org/2018/10/17/computerscienceconferenceweek/201810_conferenceweek_munzner-2/" TargetMode="External" Type="http://schemas.openxmlformats.org/officeDocument/2006/relationships/hyperlink"/><Relationship Id="rId24" Target="https://vimeo.com/67076984" TargetMode="External" Type="http://schemas.openxmlformats.org/officeDocument/2006/relationships/hyperlink"/><Relationship Id="rId23" Target="https://vimeo.com/67076984" TargetMode="External" Type="http://schemas.openxmlformats.org/officeDocument/2006/relationships/hyperlink"/><Relationship Id="rId22" Target="https://www.youtube.com/watch?v=PUv66718DII" TargetMode="External" Type="http://schemas.openxmlformats.org/officeDocument/2006/relationships/hyperlink"/><Relationship Id="rId21" Target="https://www.youtube.com/watch?v=PUv66718DII" TargetMode="External" Type="http://schemas.openxmlformats.org/officeDocument/2006/relationships/hyperlink"/><Relationship Id="rId20" Target="https://plasticstreaty.berkeley.edu/" TargetMode="External" Type="http://schemas.openxmlformats.org/officeDocument/2006/relationships/hyperlink"/><Relationship Id="rId19" Target="https://plasticstreaty.berkeley.edu/" TargetMode="External" Type="http://schemas.openxmlformats.org/officeDocument/2006/relationships/hyperlink"/><Relationship Id="rId18" Target="https://doi.org/10.1109/VAST.2007.4389006" TargetMode="External" Type="http://schemas.openxmlformats.org/officeDocument/2006/relationships/hyperlink"/><Relationship Id="rId17" Target="https://doi.org/10.1109/VAST.2007.4389006" TargetMode="External" Type="http://schemas.openxmlformats.org/officeDocument/2006/relationships/hyperlink"/><Relationship Id="rId16" Target="https://archive.org/details/b28985266/page/n57/mode/2up" TargetMode="External" Type="http://schemas.openxmlformats.org/officeDocument/2006/relationships/hyperlink"/><Relationship Id="rId15" Target="https://archive.org/details/b28985266/page/n57/mode/2up" TargetMode="External" Type="http://schemas.openxmlformats.org/officeDocument/2006/relationships/hyperlink"/><Relationship Id="rId14" Target="https://doi.org/10.1177/1046878119890643" TargetMode="External" Type="http://schemas.openxmlformats.org/officeDocument/2006/relationships/hyperlink"/><Relationship Id="rId13" Target="https://doi.org/10.1177/1046878119890643" TargetMode="External" Type="http://schemas.openxmlformats.org/officeDocument/2006/relationships/hyperlink"/><Relationship Id="rId12" Target="https://doi.org/10.21105/joss.05593" TargetMode="External" Type="http://schemas.openxmlformats.org/officeDocument/2006/relationships/hyperlink"/><Relationship Id="rId11" Target="https://doi.org/10.21105/joss.05593" TargetMode="External" Type="http://schemas.openxmlformats.org/officeDocument/2006/relationships/hyperlink"/><Relationship Id="rId10" Target="https://doi.org/10.48550/ARXIV.2408.02217" TargetMode="External" Type="http://schemas.openxmlformats.org/officeDocument/2006/relationships/hyperlink"/><Relationship Id="rId9" Target="https://doi.org/10.48550/ARXIV.2408.02217" TargetMode="External" Type="http://schemas.openxmlformats.org/officeDocument/2006/relationships/hyperlink"/><Relationship Id="rId8" Target="https://doi.org/10.48550/ARXIV.2312.11359" TargetMode="External" Type="http://schemas.openxmlformats.org/officeDocument/2006/relationships/hyperlink"/><Relationship Id="rId7" Target="https://doi.org/10.48550/ARXIV.2312.11359" TargetMode="External" Type="http://schemas.openxmlformats.org/officeDocument/2006/relationships/hyperlink"/><Relationship Id="rId6" Target="https://interactivedatascience.courses/" TargetMode="External" Type="http://schemas.openxmlformats.org/officeDocument/2006/relationships/hyperlink"/><Relationship Id="rId5" Target="https://interactivedatascience.courses/" TargetMode="External" Type="http://schemas.openxmlformats.org/officeDocument/2006/relationships/hyperlink"/><Relationship Id="rId4" Target="https://incomegaps.com/" TargetMode="External" Type="http://schemas.openxmlformats.org/officeDocument/2006/relationships/hyperlink"/><Relationship Id="rId3" Target="https://incomegaps.com/" TargetMode="External" Type="http://schemas.openxmlformats.org/officeDocument/2006/relationships/hyperlink"/><Relationship Id="rId29" Target="https://en.wikipedia.org/wiki/File:Snow-cholera-map-1.jpg" TargetMode="External" Type="http://schemas.openxmlformats.org/officeDocument/2006/relationships/hyperlink"/><Relationship Id="rId2" Target="../notesSlides/notesSlide10.xml" Type="http://schemas.openxmlformats.org/officeDocument/2006/relationships/notesSlide"/><Relationship Id="rId28" Target="https://ccom.unh.edu/vislab/people/colin_ware/" TargetMode="External" Type="http://schemas.openxmlformats.org/officeDocument/2006/relationships/hyperlink"/><Relationship Id="rId1" Target="../slideLayouts/slideLayout1.xml" Type="http://schemas.openxmlformats.org/officeDocument/2006/relationships/slideLayout"/></Relationships>
</file>

<file path=ppt/slides/_rels/slide11.xml.rels><?xml version="1.0" encoding="UTF-8" standalone="yes"?><Relationships xmlns="http://schemas.openxmlformats.org/package/2006/relationships"><Relationship Id="rId14" Target="https://unsplash.com/photos/DHl49oyrn7Y" TargetMode="External" Type="http://schemas.openxmlformats.org/officeDocument/2006/relationships/hyperlink"/><Relationship Id="rId13" Target="https://youtu.be/zAvNlh2Z0GI?feature=shared" TargetMode="External" Type="http://schemas.openxmlformats.org/officeDocument/2006/relationships/hyperlink"/><Relationship Id="rId12" Target="https://jjh.org/we-feel-fine" TargetMode="External" Type="http://schemas.openxmlformats.org/officeDocument/2006/relationships/hyperlink"/><Relationship Id="rId11" Target="http://www.wefeelfine.org" TargetMode="External" Type="http://schemas.openxmlformats.org/officeDocument/2006/relationships/hyperlink"/><Relationship Id="rId10" Target="https://doi.org/10.1089/cpb.2006.9.772" TargetMode="External" Type="http://schemas.openxmlformats.org/officeDocument/2006/relationships/hyperlink"/><Relationship Id="rId9" Target="https://doi.org/10.1089/cpb.2006.9.772" TargetMode="External" Type="http://schemas.openxmlformats.org/officeDocument/2006/relationships/hyperlink"/><Relationship Id="rId8" Target="https://en.wikipedia.org/wiki/It%27s_a_Small_World" TargetMode="External" Type="http://schemas.openxmlformats.org/officeDocument/2006/relationships/hyperlink"/><Relationship Id="rId7" Target="https://en.wikipedia.org/wiki/It%27s_a_Small_World" TargetMode="External" Type="http://schemas.openxmlformats.org/officeDocument/2006/relationships/hyperlink"/><Relationship Id="rId6" Target="https://en.wikipedia.org/wiki/Star_Wars:_Galaxy%27s_Edge" TargetMode="External" Type="http://schemas.openxmlformats.org/officeDocument/2006/relationships/hyperlink"/><Relationship Id="rId5" Target="https://en.wikipedia.org/wiki/Star_Wars:_Galaxy%27s_Edge" TargetMode="External" Type="http://schemas.openxmlformats.org/officeDocument/2006/relationships/hyperlink"/><Relationship Id="rId4" Target="https://en.wikipedia.org/wiki/Bret_Victor" TargetMode="External" Type="http://schemas.openxmlformats.org/officeDocument/2006/relationships/hyperlink"/><Relationship Id="rId3" Target="https://en.wikipedia.org/wiki/Bret_Victor" TargetMode="External" Type="http://schemas.openxmlformats.org/officeDocument/2006/relationships/hyperlink"/><Relationship Id="rId2" Target="../notesSlides/notesSlide11.xml" Type="http://schemas.openxmlformats.org/officeDocument/2006/relationships/notesSlide"/><Relationship Id="rId1" Target="../slideLayouts/slideLayout1.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1.png" Type="http://schemas.openxmlformats.org/officeDocument/2006/relationships/image"/><Relationship Id="rId2" Target="../notesSlides/notesSlide12.xml" Type="http://schemas.openxmlformats.org/officeDocument/2006/relationships/notesSlide"/><Relationship Id="rId1" Target="../slideLayouts/slideLayout1.xml" Type="http://schemas.openxmlformats.org/officeDocument/2006/relationships/slideLayout"/></Relationships>
</file>

<file path=ppt/slides/_rels/slide2.xml.rels><?xml version="1.0" encoding="UTF-8" standalone="yes"?><Relationships xmlns="http://schemas.openxmlformats.org/package/2006/relationships"><Relationship Id="rId3" Target="../media/image7.png" Type="http://schemas.openxmlformats.org/officeDocument/2006/relationships/image"/><Relationship Id="rId2" Target="../notesSlides/notesSlide2.xml" Type="http://schemas.openxmlformats.org/officeDocument/2006/relationships/notesSlide"/><Relationship Id="rId1" Target="../slideLayouts/slideLayout1.xml" Type="http://schemas.openxmlformats.org/officeDocument/2006/relationships/slideLayout"/></Relationships>
</file>

<file path=ppt/slides/_rels/slide3.xml.rels><?xml version="1.0" encoding="UTF-8" standalone="yes"?><Relationships xmlns="http://schemas.openxmlformats.org/package/2006/relationships"><Relationship Id="rId2" Target="../notesSlides/notesSlide3.xml" Type="http://schemas.openxmlformats.org/officeDocument/2006/relationships/notesSlide"/><Relationship Id="rId1" Target="../slideLayouts/slideLayout1.xml" Type="http://schemas.openxmlformats.org/officeDocument/2006/relationships/slideLayout"/></Relationships>
</file>

<file path=ppt/slides/_rels/slide4.xml.rels><?xml version="1.0" encoding="UTF-8" standalone="yes"?><Relationships xmlns="http://schemas.openxmlformats.org/package/2006/relationships"><Relationship Id="rId4" Target="../media/image5.jpg" Type="http://schemas.openxmlformats.org/officeDocument/2006/relationships/image"/><Relationship Id="rId3" Target="http://www.youtube.com/watch?v=zAvNlh2Z0GI" TargetMode="External" Type="http://schemas.openxmlformats.org/officeDocument/2006/relationships/hyperlink"/><Relationship Id="rId2" Target="../notesSlides/notesSlide4.xml" Type="http://schemas.openxmlformats.org/officeDocument/2006/relationships/notesSlide"/><Relationship Id="rId1" Target="../slideLayouts/slideLayout1.xml" Type="http://schemas.openxmlformats.org/officeDocument/2006/relationships/slideLayout"/></Relationships>
</file>

<file path=ppt/slides/_rels/slide5.xml.rels><?xml version="1.0" encoding="UTF-8" standalone="yes"?><Relationships xmlns="http://schemas.openxmlformats.org/package/2006/relationships"><Relationship Id="rId3" Target="../media/image3.jpg" Type="http://schemas.openxmlformats.org/officeDocument/2006/relationships/image"/><Relationship Id="rId2" Target="../notesSlides/notesSlide5.xml" Type="http://schemas.openxmlformats.org/officeDocument/2006/relationships/notesSlide"/><Relationship Id="rId1" Target="../slideLayouts/slideLayout1.xml" Type="http://schemas.openxmlformats.org/officeDocument/2006/relationships/slideLayout"/></Relationships>
</file>

<file path=ppt/slides/_rels/slide6.xml.rels><?xml version="1.0" encoding="UTF-8" standalone="yes"?><Relationships xmlns="http://schemas.openxmlformats.org/package/2006/relationships"><Relationship Id="rId7" Target="../media/image6.png" Type="http://schemas.openxmlformats.org/officeDocument/2006/relationships/image"/><Relationship Id="rId6" Target="../media/image8.png" Type="http://schemas.openxmlformats.org/officeDocument/2006/relationships/image"/><Relationship Id="rId5" Target="../media/image2.png" Type="http://schemas.openxmlformats.org/officeDocument/2006/relationships/image"/><Relationship Id="rId4" Target="../media/image9.png" Type="http://schemas.openxmlformats.org/officeDocument/2006/relationships/image"/><Relationship Id="rId3" Target="../media/image4.png" Type="http://schemas.openxmlformats.org/officeDocument/2006/relationships/image"/><Relationship Id="rId2" Target="../notesSlides/notesSlide6.xml" Type="http://schemas.openxmlformats.org/officeDocument/2006/relationships/notesSlide"/><Relationship Id="rId1" Target="../slideLayouts/slideLayout1.xml" Type="http://schemas.openxmlformats.org/officeDocument/2006/relationships/slideLayout"/></Relationships>
</file>

<file path=ppt/slides/_rels/slide7.xml.rels><?xml version="1.0" encoding="UTF-8" standalone="yes"?><Relationships xmlns="http://schemas.openxmlformats.org/package/2006/relationships"><Relationship Id="rId3" Target="../media/image10.gif" Type="http://schemas.openxmlformats.org/officeDocument/2006/relationships/image"/><Relationship Id="rId2" Target="../notesSlides/notesSlide7.xml" Type="http://schemas.openxmlformats.org/officeDocument/2006/relationships/notesSlide"/><Relationship Id="rId1" Target="../slideLayouts/slideLayout1.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10.gif" Type="http://schemas.openxmlformats.org/officeDocument/2006/relationships/image"/><Relationship Id="rId2" Target="../notesSlides/notesSlide8.xml" Type="http://schemas.openxmlformats.org/officeDocument/2006/relationships/notesSlide"/><Relationship Id="rId1" Target="../slideLayouts/slideLayout1.xml" Type="http://schemas.openxmlformats.org/officeDocument/2006/relationships/slideLayout"/></Relationships>
</file>

<file path=ppt/slides/_rels/slide9.xml.rels><?xml version="1.0" encoding="UTF-8" standalone="yes"?><Relationships xmlns="http://schemas.openxmlformats.org/package/2006/relationships"><Relationship Id="rId32" Target="https://foodsimsf.com/" TargetMode="External" Type="http://schemas.openxmlformats.org/officeDocument/2006/relationships/hyperlink"/><Relationship Id="rId31" Target="https://foodsimsf.com/" TargetMode="External" Type="http://schemas.openxmlformats.org/officeDocument/2006/relationships/hyperlink"/><Relationship Id="rId30" Target="https://guns.periscopic.com/" TargetMode="External" Type="http://schemas.openxmlformats.org/officeDocument/2006/relationships/hyperlink"/><Relationship Id="rId27" Target="https://www.youtube.com/watch?v=pHljd-cgICY" TargetMode="External" Type="http://schemas.openxmlformats.org/officeDocument/2006/relationships/hyperlink"/><Relationship Id="rId26" Target="https://books.apple.com/us/book/visualization-analysis-and-design/id1567434451" TargetMode="External" Type="http://schemas.openxmlformats.org/officeDocument/2006/relationships/hyperlink"/><Relationship Id="rId25" Target="https://books.apple.com/us/book/visualization-analysis-and-design/id1567434451" TargetMode="External" Type="http://schemas.openxmlformats.org/officeDocument/2006/relationships/hyperlink"/><Relationship Id="rId24" Target="https://doi.org/10.1109/TVCG.2009.111" TargetMode="External" Type="http://schemas.openxmlformats.org/officeDocument/2006/relationships/hyperlink"/><Relationship Id="rId21" Target="https://visualisingdata.com/" TargetMode="External" Type="http://schemas.openxmlformats.org/officeDocument/2006/relationships/hyperlink"/><Relationship Id="rId19" Target="https://doi.org/10.1145/1935826.1935854" TargetMode="External" Type="http://schemas.openxmlformats.org/officeDocument/2006/relationships/hyperlink"/><Relationship Id="rId20" Target="https://doi.org/10.1145/1935826.1935854" TargetMode="External" Type="http://schemas.openxmlformats.org/officeDocument/2006/relationships/hyperlink"/><Relationship Id="rId18" Target="https://www.nps.gov/isro/learn/nature/wolf-moose-populations.htm" TargetMode="External" Type="http://schemas.openxmlformats.org/officeDocument/2006/relationships/hyperlink"/><Relationship Id="rId17" Target="https://www.nps.gov/isro/learn/nature/wolf-moose-populations.htm" TargetMode="External" Type="http://schemas.openxmlformats.org/officeDocument/2006/relationships/hyperlink"/><Relationship Id="rId16" Target="https://ncase.me/polygons/" TargetMode="External" Type="http://schemas.openxmlformats.org/officeDocument/2006/relationships/hyperlink"/><Relationship Id="rId15" Target="https://ncase.me/polygons/" TargetMode="External" Type="http://schemas.openxmlformats.org/officeDocument/2006/relationships/hyperlink"/><Relationship Id="rId14" Target="https://www.flipflops.org/category/thoughtful/page/2/" TargetMode="External" Type="http://schemas.openxmlformats.org/officeDocument/2006/relationships/hyperlink"/><Relationship Id="rId13" Target="https://www.flipflops.org/category/thoughtful/page/2/" TargetMode="External" Type="http://schemas.openxmlformats.org/officeDocument/2006/relationships/hyperlink"/><Relationship Id="rId12" Target="https://doi.org/10.1080/01621459.1984.10478080" TargetMode="External" Type="http://schemas.openxmlformats.org/officeDocument/2006/relationships/hyperlink"/><Relationship Id="rId11" Target="https://doi.org/10.1080/01621459.1984.10478080" TargetMode="External" Type="http://schemas.openxmlformats.org/officeDocument/2006/relationships/hyperlink"/><Relationship Id="rId10" Target="https://www.youtube.com/watch?v=vi8WrnWNSzU" TargetMode="External" Type="http://schemas.openxmlformats.org/officeDocument/2006/relationships/hyperlink"/><Relationship Id="rId9" Target="https://www.youtube.com/watch?v=vi8WrnWNSzU" TargetMode="External" Type="http://schemas.openxmlformats.org/officeDocument/2006/relationships/hyperlink"/><Relationship Id="rId8" Target="https://www.youtube.com/watch?v=HuYKhSHcRSQ" TargetMode="External" Type="http://schemas.openxmlformats.org/officeDocument/2006/relationships/hyperlink"/><Relationship Id="rId7" Target="https://www.youtube.com/watch?v=HuYKhSHcRSQ" TargetMode="External" Type="http://schemas.openxmlformats.org/officeDocument/2006/relationships/hyperlink"/><Relationship Id="rId6" Target="https://rachelbinx.com/data-visualization/vortex" TargetMode="External" Type="http://schemas.openxmlformats.org/officeDocument/2006/relationships/hyperlink"/><Relationship Id="rId5" Target="https://rachelbinx.com/data-visualization/vortex" TargetMode="External" Type="http://schemas.openxmlformats.org/officeDocument/2006/relationships/hyperlink"/><Relationship Id="rId4" Target="https://www.nytimes.com/interactive/2015/05/28/upshot/you-draw-it-how-family-income-affects-childrens-college-chances.html" TargetMode="External" Type="http://schemas.openxmlformats.org/officeDocument/2006/relationships/hyperlink"/><Relationship Id="rId3" Target="https://www.nytimes.com/interactive/2015/05/28/upshot/you-draw-it-how-family-income-affects-childrens-college-chances.html" TargetMode="External" Type="http://schemas.openxmlformats.org/officeDocument/2006/relationships/hyperlink"/><Relationship Id="rId23" Target="https://doi.org/10.1109/TVCG.2009.111" TargetMode="External" Type="http://schemas.openxmlformats.org/officeDocument/2006/relationships/hyperlink"/><Relationship Id="rId29" Target="https://guns.periscopic.com/" TargetMode="External" Type="http://schemas.openxmlformats.org/officeDocument/2006/relationships/hyperlink"/><Relationship Id="rId2" Target="../notesSlides/notesSlide9.xml" Type="http://schemas.openxmlformats.org/officeDocument/2006/relationships/notesSlide"/><Relationship Id="rId22" Target="https://visualisingdata.com/" TargetMode="External" Type="http://schemas.openxmlformats.org/officeDocument/2006/relationships/hyperlink"/><Relationship Id="rId28" Target="https://www.youtube.com/watch?v=pHljd-cgICY" TargetMode="External" Type="http://schemas.openxmlformats.org/officeDocument/2006/relationships/hyperlink"/><Relationship Id="rId1" Target="../slideLayouts/slideLayout1.xml" Type="http://schemas.openxmlformats.org/officeDocument/2006/relationships/slideLayout"/></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0" y="0"/>
            <a:ext cx="9160949" cy="5143500"/>
          </a:xfrm>
          <a:prstGeom prst="rect">
            <a:avLst/>
          </a:prstGeom>
          <a:noFill/>
          <a:ln>
            <a:noFill/>
          </a:ln>
        </p:spPr>
      </p:pic>
      <p:sp>
        <p:nvSpPr>
          <p:cNvPr id="64" name="Google Shape;64;p14"/>
          <p:cNvSpPr/>
          <p:nvPr/>
        </p:nvSpPr>
        <p:spPr>
          <a:xfrm>
            <a:off x="-8550" y="4191000"/>
            <a:ext cx="9161100" cy="952500"/>
          </a:xfrm>
          <a:prstGeom prst="rect">
            <a:avLst/>
          </a:prstGeom>
          <a:solidFill>
            <a:srgbClr val="000000">
              <a:alpha val="73180"/>
            </a:srgbClr>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65" name="Google Shape;65;p14"/>
          <p:cNvSpPr txBox="1"/>
          <p:nvPr/>
        </p:nvSpPr>
        <p:spPr>
          <a:xfrm>
            <a:off x="5668425" y="4205550"/>
            <a:ext cx="3467100" cy="915900"/>
          </a:xfrm>
          <a:prstGeom prst="rect">
            <a:avLst/>
          </a:prstGeom>
          <a:noFill/>
          <a:ln>
            <a:noFill/>
          </a:ln>
        </p:spPr>
        <p:txBody>
          <a:bodyPr anchor="t" anchorCtr="0" bIns="91425" lIns="91425" numCol="1" rIns="91425" spcFirstLastPara="1" tIns="91425" wrap="square">
            <a:spAutoFit/>
          </a:bodyPr>
          <a:lstStyle/>
          <a:p>
            <a:pPr algn="r" indent="0" lvl="0" marL="0" rtl="0">
              <a:spcBef>
                <a:spcPts val="0"/>
              </a:spcBef>
              <a:spcAft>
                <a:spcPts val="0"/>
              </a:spcAft>
              <a:buNone/>
            </a:pPr>
            <a:r>
              <a:rPr altLang="en" lang="en" sz="1200">
                <a:solidFill>
                  <a:srgbClr val="FFFFFF"/>
                </a:solidFill>
                <a:latin typeface="Lora"/>
                <a:ea typeface="Lora"/>
                <a:cs typeface="Lora"/>
                <a:sym typeface="Lora"/>
              </a:rPr>
              <a:t>A Samuel Pottinger</a:t>
            </a:r>
            <a:endParaRPr sz="1200">
              <a:solidFill>
                <a:srgbClr val="FFFFFF"/>
              </a:solidFill>
              <a:latin typeface="Lora"/>
              <a:ea typeface="Lora"/>
              <a:cs typeface="Lora"/>
              <a:sym typeface="Lora"/>
            </a:endParaRPr>
          </a:p>
          <a:p>
            <a:pPr algn="r" indent="0" lvl="0" marL="0" rtl="0">
              <a:spcBef>
                <a:spcPts val="0"/>
              </a:spcBef>
              <a:spcAft>
                <a:spcPts val="0"/>
              </a:spcAft>
              <a:buNone/>
            </a:pPr>
            <a:r>
              <a:rPr altLang="en" lang="en" sz="1200">
                <a:solidFill>
                  <a:srgbClr val="FFFFFF"/>
                </a:solidFill>
                <a:latin typeface="Lora"/>
                <a:ea typeface="Lora"/>
                <a:cs typeface="Lora"/>
                <a:sym typeface="Lora"/>
              </a:rPr>
              <a:t>Jan 25, 2025</a:t>
            </a:r>
            <a:endParaRPr sz="1200">
              <a:solidFill>
                <a:srgbClr val="FFFFFF"/>
              </a:solidFill>
              <a:latin typeface="Lora"/>
              <a:ea typeface="Lora"/>
              <a:cs typeface="Lora"/>
              <a:sym typeface="Lora"/>
            </a:endParaRPr>
          </a:p>
          <a:p>
            <a:pPr algn="r" indent="0" lvl="0" marL="0" rtl="0">
              <a:spcBef>
                <a:spcPts val="0"/>
              </a:spcBef>
              <a:spcAft>
                <a:spcPts val="0"/>
              </a:spcAft>
              <a:buNone/>
            </a:pPr>
            <a:r>
              <a:rPr altLang="en" lang="en" sz="1200">
                <a:solidFill>
                  <a:srgbClr val="CCCCCC"/>
                </a:solidFill>
                <a:latin typeface="Lora"/>
                <a:ea typeface="Lora"/>
                <a:cs typeface="Lora"/>
                <a:sym typeface="Lora"/>
              </a:rPr>
              <a:t>Stat 198: </a:t>
            </a:r>
            <a:r>
              <a:rPr altLang="en" lang="en" sz="1200">
                <a:solidFill>
                  <a:srgbClr val="CCCCCC"/>
                </a:solidFill>
                <a:latin typeface="Lora"/>
                <a:ea typeface="Lora"/>
                <a:cs typeface="Lora"/>
                <a:sym typeface="Lora"/>
              </a:rPr>
              <a:t>Interactive Data</a:t>
            </a:r>
            <a:endParaRPr sz="1200">
              <a:solidFill>
                <a:srgbClr val="CCCCCC"/>
              </a:solidFill>
              <a:latin typeface="Lora"/>
              <a:ea typeface="Lora"/>
              <a:cs typeface="Lora"/>
              <a:sym typeface="Lora"/>
            </a:endParaRPr>
          </a:p>
          <a:p>
            <a:pPr algn="r" indent="0" lvl="0" marL="0" rtl="0">
              <a:spcBef>
                <a:spcPts val="0"/>
              </a:spcBef>
              <a:spcAft>
                <a:spcPts val="0"/>
              </a:spcAft>
              <a:buNone/>
            </a:pPr>
            <a:r>
              <a:rPr altLang="en" lang="en" sz="1200">
                <a:solidFill>
                  <a:srgbClr val="CCCCCC"/>
                </a:solidFill>
                <a:latin typeface="Lora"/>
                <a:ea typeface="Lora"/>
                <a:cs typeface="Lora"/>
                <a:sym typeface="Lora"/>
              </a:rPr>
              <a:t>Science and </a:t>
            </a:r>
            <a:r>
              <a:rPr altLang="en" lang="en" sz="1200">
                <a:solidFill>
                  <a:srgbClr val="CCCCCC"/>
                </a:solidFill>
                <a:latin typeface="Lora"/>
                <a:ea typeface="Lora"/>
                <a:cs typeface="Lora"/>
                <a:sym typeface="Lora"/>
              </a:rPr>
              <a:t>Visualization</a:t>
            </a:r>
            <a:endParaRPr sz="1200">
              <a:solidFill>
                <a:srgbClr val="CCCCCC"/>
              </a:solidFill>
              <a:latin typeface="Lora"/>
              <a:ea typeface="Lora"/>
              <a:cs typeface="Lora"/>
              <a:sym typeface="Lora"/>
            </a:endParaRPr>
          </a:p>
        </p:txBody>
      </p:sp>
      <p:sp>
        <p:nvSpPr>
          <p:cNvPr id="66" name="Google Shape;66;p14"/>
          <p:cNvSpPr txBox="1"/>
          <p:nvPr/>
        </p:nvSpPr>
        <p:spPr>
          <a:xfrm>
            <a:off x="86787" y="4413300"/>
            <a:ext cx="3467100" cy="5118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100">
                <a:solidFill>
                  <a:srgbClr val="FFFFFF"/>
                </a:solidFill>
                <a:latin typeface="Lora"/>
                <a:ea typeface="Lora"/>
                <a:cs typeface="Lora"/>
                <a:sym typeface="Lora"/>
              </a:rPr>
              <a:t>Lecture 2</a:t>
            </a:r>
            <a:endParaRPr sz="2100">
              <a:solidFill>
                <a:srgbClr val="FFFFFF"/>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nvSpPr>
        <p:spPr>
          <a:xfrm>
            <a:off x="75100" y="65725"/>
            <a:ext cx="9021900" cy="4985100"/>
          </a:xfrm>
          <a:prstGeom prst="rect">
            <a:avLst/>
          </a:prstGeom>
          <a:noFill/>
          <a:ln>
            <a:noFill/>
          </a:ln>
        </p:spPr>
        <p:txBody>
          <a:bodyPr anchor="t" anchorCtr="0" bIns="91425" lIns="91425" numCol="1" rIns="91425" spcFirstLastPara="1" tIns="91425" wrap="square">
            <a:noAutofit/>
          </a:bodyPr>
          <a:lstStyle/>
          <a:p>
            <a:pPr algn="l" indent="0" lvl="0" marL="355600" marR="50800" rtl="0">
              <a:lnSpc>
                <a:spcPct val="135000"/>
              </a:lnSpc>
              <a:spcBef>
                <a:spcPts val="0"/>
              </a:spcBef>
              <a:spcAft>
                <a:spcPts val="0"/>
              </a:spcAft>
              <a:buNone/>
            </a:pPr>
            <a:r>
              <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[19]</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A. Pottinger, “Income Gaps.” 2023. [Online]. Available:</a:t>
            </a:r>
            <a:r>
              <a:rPr altLang="en" lang="en" sz="600">
                <a:solidFill>
                  <a:schemeClr val="dk1"/>
                </a:solidFill>
                <a:uFill>
                  <a:noFill/>
                </a:uFill>
                <a:hlinkClick r:id="rId3">
                  <a:extLst>
                    <a:ext uri="{A12FA001-AC4F-418D-AE19-62706E023703}">
                      <ahyp:hlinkClr val="tx"/>
                    </a:ext>
                  </a:extLst>
                </a:hlinkClick>
              </a:rPr>
              <a:t> </a:t>
            </a:r>
            <a:r>
              <a:rPr altLang="en" lang="en" sz="600" u="sng">
                <a:solidFill>
                  <a:schemeClr val="hlink"/>
                </a:solidFill>
                <a:hlinkClick r:id="rId4"/>
              </a:rPr>
              <a:t>https://incomegaps.com/</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[20]</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A. Pottinger, “Interactive Data Science.” 2024. [Online]. Available:</a:t>
            </a:r>
            <a:r>
              <a:rPr altLang="en" lang="en" sz="600">
                <a:solidFill>
                  <a:schemeClr val="dk1"/>
                </a:solidFill>
                <a:uFill>
                  <a:noFill/>
                </a:uFill>
                <a:hlinkClick r:id="rId5">
                  <a:extLst>
                    <a:ext uri="{A12FA001-AC4F-418D-AE19-62706E023703}">
                      <ahyp:hlinkClr val="tx"/>
                    </a:ext>
                  </a:extLst>
                </a:hlinkClick>
              </a:rPr>
              <a:t> </a:t>
            </a:r>
            <a:r>
              <a:rPr altLang="en" lang="en" sz="600" u="sng">
                <a:solidFill>
                  <a:schemeClr val="hlink"/>
                </a:solidFill>
                <a:hlinkClick r:id="rId6"/>
              </a:rPr>
              <a:t>https://interactivedatascience.courses/</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[21]</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A. S. Pottinger </a:t>
            </a:r>
            <a:r>
              <a:rPr altLang="en" i="1" lang="en" sz="600">
                <a:solidFill>
                  <a:schemeClr val="dk1"/>
                </a:solidFill>
              </a:rPr>
              <a:t>et al.</a:t>
            </a:r>
            <a:r>
              <a:rPr altLang="en" lang="en" sz="600">
                <a:solidFill>
                  <a:schemeClr val="dk1"/>
                </a:solidFill>
              </a:rPr>
              <a:t>, “Combining Game Design and Data Visualization to Inform Plastics Policy: Fostering Collaboration between Science, Decision-Makers, and Artificial Intelligence,” 2023, </a:t>
            </a:r>
            <a:r>
              <a:rPr altLang="en" i="1" lang="en" sz="600">
                <a:solidFill>
                  <a:schemeClr val="dk1"/>
                </a:solidFill>
              </a:rPr>
              <a:t>arXiv</a:t>
            </a:r>
            <a:r>
              <a:rPr altLang="en" lang="en" sz="600">
                <a:solidFill>
                  <a:schemeClr val="dk1"/>
                </a:solidFill>
              </a:rPr>
              <a:t>. doi:</a:t>
            </a:r>
            <a:r>
              <a:rPr altLang="en" lang="en" sz="600">
                <a:solidFill>
                  <a:schemeClr val="dk1"/>
                </a:solidFill>
                <a:uFill>
                  <a:noFill/>
                </a:uFill>
                <a:hlinkClick r:id="rId7">
                  <a:extLst>
                    <a:ext uri="{A12FA001-AC4F-418D-AE19-62706E023703}">
                      <ahyp:hlinkClr val="tx"/>
                    </a:ext>
                  </a:extLst>
                </a:hlinkClick>
              </a:rPr>
              <a:t> </a:t>
            </a:r>
            <a:r>
              <a:rPr altLang="en" lang="en" sz="600" u="sng">
                <a:solidFill>
                  <a:schemeClr val="hlink"/>
                </a:solidFill>
                <a:hlinkClick r:id="rId8"/>
              </a:rPr>
              <a:t>10.48550/ARXIV.2312.11359</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[22]</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A. S. Pottinger, L. Connor, B. Guzder-Williams, M. Weltman-Fahs, and T. Bowles, “Climate-Driven Doubling of Maize Loss Probability in U.S. Crop Insurance: Spatiotemporal Prediction and Possible Policy Responses,” 2024, </a:t>
            </a:r>
            <a:r>
              <a:rPr altLang="en" i="1" lang="en" sz="600">
                <a:solidFill>
                  <a:schemeClr val="dk1"/>
                </a:solidFill>
              </a:rPr>
              <a:t>arXiv</a:t>
            </a:r>
            <a:r>
              <a:rPr altLang="en" lang="en" sz="600">
                <a:solidFill>
                  <a:schemeClr val="dk1"/>
                </a:solidFill>
              </a:rPr>
              <a:t>. doi:</a:t>
            </a:r>
            <a:r>
              <a:rPr altLang="en" lang="en" sz="600">
                <a:solidFill>
                  <a:schemeClr val="dk1"/>
                </a:solidFill>
                <a:uFill>
                  <a:noFill/>
                </a:uFill>
                <a:hlinkClick r:id="rId9">
                  <a:extLst>
                    <a:ext uri="{A12FA001-AC4F-418D-AE19-62706E023703}">
                      <ahyp:hlinkClr val="tx"/>
                    </a:ext>
                  </a:extLst>
                </a:hlinkClick>
              </a:rPr>
              <a:t> </a:t>
            </a:r>
            <a:r>
              <a:rPr altLang="en" lang="en" sz="600" u="sng">
                <a:solidFill>
                  <a:schemeClr val="hlink"/>
                </a:solidFill>
                <a:hlinkClick r:id="rId10"/>
              </a:rPr>
              <a:t>10.48550/ARXIV.2408.02217</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[23]</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A. S. Pottinger and G. Zarpellon, “Pyafscgap.org: Open source multi-modal Python-basedtools for NOAA AFSC RACE GAP,” </a:t>
            </a:r>
            <a:r>
              <a:rPr altLang="en" i="1" lang="en" sz="600">
                <a:solidFill>
                  <a:schemeClr val="dk1"/>
                </a:solidFill>
              </a:rPr>
              <a:t>JOSS</a:t>
            </a:r>
            <a:r>
              <a:rPr altLang="en" lang="en" sz="600">
                <a:solidFill>
                  <a:schemeClr val="dk1"/>
                </a:solidFill>
              </a:rPr>
              <a:t>, vol. 8, no. 86, p. 5593, Jun. 2023, doi:</a:t>
            </a:r>
            <a:r>
              <a:rPr altLang="en" lang="en" sz="600">
                <a:solidFill>
                  <a:schemeClr val="dk1"/>
                </a:solidFill>
                <a:uFill>
                  <a:noFill/>
                </a:uFill>
                <a:hlinkClick r:id="rId11">
                  <a:extLst>
                    <a:ext uri="{A12FA001-AC4F-418D-AE19-62706E023703}">
                      <ahyp:hlinkClr val="tx"/>
                    </a:ext>
                  </a:extLst>
                </a:hlinkClick>
              </a:rPr>
              <a:t> </a:t>
            </a:r>
            <a:r>
              <a:rPr altLang="en" lang="en" sz="600" u="sng">
                <a:solidFill>
                  <a:schemeClr val="hlink"/>
                </a:solidFill>
                <a:hlinkClick r:id="rId12"/>
              </a:rPr>
              <a:t>10.21105/joss.05593</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[24]</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J. N. Rooney-Varga, F. Kapmeier, J. D. Sterman, A. P. Jones, M. Putko, and K. Rath, “The Climate Action Simulation,” </a:t>
            </a:r>
            <a:r>
              <a:rPr altLang="en" i="1" lang="en" sz="600">
                <a:solidFill>
                  <a:schemeClr val="dk1"/>
                </a:solidFill>
              </a:rPr>
              <a:t>Simulation &amp; Gaming</a:t>
            </a:r>
            <a:r>
              <a:rPr altLang="en" lang="en" sz="600">
                <a:solidFill>
                  <a:schemeClr val="dk1"/>
                </a:solidFill>
              </a:rPr>
              <a:t>, vol. 51, no. 2, pp. 114–140, Apr. 2020, doi:</a:t>
            </a:r>
            <a:r>
              <a:rPr altLang="en" lang="en" sz="600">
                <a:solidFill>
                  <a:schemeClr val="dk1"/>
                </a:solidFill>
                <a:uFill>
                  <a:noFill/>
                </a:uFill>
                <a:hlinkClick r:id="rId13">
                  <a:extLst>
                    <a:ext uri="{A12FA001-AC4F-418D-AE19-62706E023703}">
                      <ahyp:hlinkClr val="tx"/>
                    </a:ext>
                  </a:extLst>
                </a:hlinkClick>
              </a:rPr>
              <a:t> </a:t>
            </a:r>
            <a:r>
              <a:rPr altLang="en" lang="en" sz="600" u="sng">
                <a:solidFill>
                  <a:schemeClr val="hlink"/>
                </a:solidFill>
                <a:hlinkClick r:id="rId14"/>
              </a:rPr>
              <a:t>10.1177/1046878119890643</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[25]</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J. Schell, </a:t>
            </a:r>
            <a:r>
              <a:rPr altLang="en" i="1" lang="en" sz="600">
                <a:solidFill>
                  <a:schemeClr val="dk1"/>
                </a:solidFill>
              </a:rPr>
              <a:t>The art of game design: a book of lenses</a:t>
            </a:r>
            <a:r>
              <a:rPr altLang="en" lang="en" sz="600">
                <a:solidFill>
                  <a:schemeClr val="dk1"/>
                </a:solidFill>
              </a:rPr>
              <a:t>, Third edition. Boca Raton: CRC Press/Taylor &amp; Francis Group, 2020.</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[26]</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J. Snow, </a:t>
            </a:r>
            <a:r>
              <a:rPr altLang="en" i="1" lang="en" sz="600">
                <a:solidFill>
                  <a:schemeClr val="dk1"/>
                </a:solidFill>
              </a:rPr>
              <a:t>On the mode of communication of cholera</a:t>
            </a:r>
            <a:r>
              <a:rPr altLang="en" lang="en" sz="600">
                <a:solidFill>
                  <a:schemeClr val="dk1"/>
                </a:solidFill>
              </a:rPr>
              <a:t>. London: John Churchill, 1855. [Online]. Available:</a:t>
            </a:r>
            <a:r>
              <a:rPr altLang="en" lang="en" sz="600">
                <a:solidFill>
                  <a:schemeClr val="dk1"/>
                </a:solidFill>
                <a:uFill>
                  <a:noFill/>
                </a:uFill>
                <a:hlinkClick r:id="rId15">
                  <a:extLst>
                    <a:ext uri="{A12FA001-AC4F-418D-AE19-62706E023703}">
                      <ahyp:hlinkClr val="tx"/>
                    </a:ext>
                  </a:extLst>
                </a:hlinkClick>
              </a:rPr>
              <a:t> </a:t>
            </a:r>
            <a:r>
              <a:rPr altLang="en" lang="en" sz="600" u="sng">
                <a:solidFill>
                  <a:schemeClr val="hlink"/>
                </a:solidFill>
                <a:hlinkClick r:id="rId16"/>
              </a:rPr>
              <a:t>https://archive.org/details/b28985266/page/n57/mode/2up</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[27]</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J. Stasko, C. Gorg, Z. Liu, and K. Singhal, “Jigsaw: Supporting Investigative Analysis through Interactive Visualization,” in </a:t>
            </a:r>
            <a:r>
              <a:rPr altLang="en" i="1" lang="en" sz="600">
                <a:solidFill>
                  <a:schemeClr val="dk1"/>
                </a:solidFill>
              </a:rPr>
              <a:t>2007 IEEE Symposium on Visual Analytics Science and Technology</a:t>
            </a:r>
            <a:r>
              <a:rPr altLang="en" lang="en" sz="600">
                <a:solidFill>
                  <a:schemeClr val="dk1"/>
                </a:solidFill>
              </a:rPr>
              <a:t>, Sacramento, CA, USA: IEEE, Oct. 2007, pp. 131–138. doi:</a:t>
            </a:r>
            <a:r>
              <a:rPr altLang="en" lang="en" sz="600">
                <a:solidFill>
                  <a:schemeClr val="dk1"/>
                </a:solidFill>
                <a:uFill>
                  <a:noFill/>
                </a:uFill>
                <a:hlinkClick r:id="rId17">
                  <a:extLst>
                    <a:ext uri="{A12FA001-AC4F-418D-AE19-62706E023703}">
                      <ahyp:hlinkClr val="tx"/>
                    </a:ext>
                  </a:extLst>
                </a:hlinkClick>
              </a:rPr>
              <a:t> </a:t>
            </a:r>
            <a:r>
              <a:rPr altLang="en" lang="en" sz="600" u="sng">
                <a:solidFill>
                  <a:schemeClr val="hlink"/>
                </a:solidFill>
                <a:hlinkClick r:id="rId18"/>
              </a:rPr>
              <a:t>10.1109/VAST.2007.4389006</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[28]</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The Document Foundation, </a:t>
            </a:r>
            <a:r>
              <a:rPr altLang="en" i="1" lang="en" sz="600">
                <a:solidFill>
                  <a:schemeClr val="dk1"/>
                </a:solidFill>
              </a:rPr>
              <a:t>LibreOffice</a:t>
            </a:r>
            <a:r>
              <a:rPr altLang="en" lang="en" sz="600">
                <a:solidFill>
                  <a:schemeClr val="dk1"/>
                </a:solidFill>
              </a:rPr>
              <a:t>. (2024). The Document Foundation.</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[29]</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ThoughtLab, The Wendy and Eric Schmidt Center for Data Science and Environment, and Benioff Ocean Science Laboratory, “A Treaty to End Plastic Pollution. Forever.” University of California, 2023. [Online]. Available:</a:t>
            </a:r>
            <a:r>
              <a:rPr altLang="en" lang="en" sz="600">
                <a:solidFill>
                  <a:schemeClr val="dk1"/>
                </a:solidFill>
                <a:uFill>
                  <a:noFill/>
                </a:uFill>
                <a:hlinkClick r:id="rId19">
                  <a:extLst>
                    <a:ext uri="{A12FA001-AC4F-418D-AE19-62706E023703}">
                      <ahyp:hlinkClr val="tx"/>
                    </a:ext>
                  </a:extLst>
                </a:hlinkClick>
              </a:rPr>
              <a:t> </a:t>
            </a:r>
            <a:r>
              <a:rPr altLang="en" lang="en" sz="600" u="sng">
                <a:solidFill>
                  <a:schemeClr val="hlink"/>
                </a:solidFill>
                <a:hlinkClick r:id="rId20"/>
              </a:rPr>
              <a:t>https://plasticstreaty.berkeley.edu/</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[30]</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B. Victor, “Inventing on Principle.” CUSEC, 2012. [Online]. Available:</a:t>
            </a:r>
            <a:r>
              <a:rPr altLang="en" lang="en" sz="600">
                <a:solidFill>
                  <a:schemeClr val="dk1"/>
                </a:solidFill>
                <a:uFill>
                  <a:noFill/>
                </a:uFill>
                <a:hlinkClick r:id="rId21">
                  <a:extLst>
                    <a:ext uri="{A12FA001-AC4F-418D-AE19-62706E023703}">
                      <ahyp:hlinkClr val="tx"/>
                    </a:ext>
                  </a:extLst>
                </a:hlinkClick>
              </a:rPr>
              <a:t> </a:t>
            </a:r>
            <a:r>
              <a:rPr altLang="en" lang="en" sz="600" u="sng">
                <a:solidFill>
                  <a:schemeClr val="hlink"/>
                </a:solidFill>
                <a:hlinkClick r:id="rId22"/>
              </a:rPr>
              <a:t>https://www.youtube.com/watch?v=PUv66718DII</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[31]</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B. Victor, “Media for Thinking the Unthinkable.” MIT Media Lab, Apr. 04, 2013. [Online]. Available:</a:t>
            </a:r>
            <a:r>
              <a:rPr altLang="en" lang="en" sz="600">
                <a:solidFill>
                  <a:schemeClr val="dk1"/>
                </a:solidFill>
                <a:uFill>
                  <a:noFill/>
                </a:uFill>
                <a:hlinkClick r:id="rId23">
                  <a:extLst>
                    <a:ext uri="{A12FA001-AC4F-418D-AE19-62706E023703}">
                      <ahyp:hlinkClr val="tx"/>
                    </a:ext>
                  </a:extLst>
                </a:hlinkClick>
              </a:rPr>
              <a:t> </a:t>
            </a:r>
            <a:r>
              <a:rPr altLang="en" lang="en" sz="600" u="sng">
                <a:solidFill>
                  <a:schemeClr val="hlink"/>
                </a:solidFill>
                <a:hlinkClick r:id="rId24"/>
              </a:rPr>
              <a:t>https://vimeo.com/67076984</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[32]</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Visual Computing BLOG, “Tamara Munzner discussed quantification in terms of a nested model of visualization design and evaluation.” Transregional Collaborative Research Center. [Online]. Available:</a:t>
            </a:r>
            <a:r>
              <a:rPr altLang="en" lang="en" sz="600">
                <a:solidFill>
                  <a:schemeClr val="dk1"/>
                </a:solidFill>
                <a:uFill>
                  <a:noFill/>
                </a:uFill>
                <a:hlinkClick r:id="rId25">
                  <a:extLst>
                    <a:ext uri="{A12FA001-AC4F-418D-AE19-62706E023703}">
                      <ahyp:hlinkClr val="tx"/>
                    </a:ext>
                  </a:extLst>
                </a:hlinkClick>
              </a:rPr>
              <a:t> </a:t>
            </a:r>
            <a:r>
              <a:rPr altLang="en" lang="en" sz="600" u="sng">
                <a:solidFill>
                  <a:schemeClr val="hlink"/>
                </a:solidFill>
                <a:hlinkClick r:id="rId26"/>
              </a:rPr>
              <a:t>https://www.visual-computing.org/2018/10/17/computerscienceconferenceweek/201810_conferenceweek_munzner-2/</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[33]</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C. Ware, “Colin Ware | The Data Visualzation Research Lab.” University of New Hampshire. [Online]. Available:</a:t>
            </a:r>
            <a:r>
              <a:rPr altLang="en" lang="en" sz="600">
                <a:solidFill>
                  <a:schemeClr val="dk1"/>
                </a:solidFill>
                <a:uFill>
                  <a:noFill/>
                </a:uFill>
                <a:hlinkClick r:id="rId27">
                  <a:extLst>
                    <a:ext uri="{A12FA001-AC4F-418D-AE19-62706E023703}">
                      <ahyp:hlinkClr val="tx"/>
                    </a:ext>
                  </a:extLst>
                </a:hlinkClick>
              </a:rPr>
              <a:t> </a:t>
            </a:r>
            <a:r>
              <a:rPr altLang="en" lang="en" sz="600" u="sng">
                <a:solidFill>
                  <a:schemeClr val="hlink"/>
                </a:solidFill>
                <a:hlinkClick r:id="rId28"/>
              </a:rPr>
              <a:t>https://ccom.unh.edu/vislab/people/colin_ware/</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[34]</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C. Ware, </a:t>
            </a:r>
            <a:r>
              <a:rPr altLang="en" i="1" lang="en" sz="600">
                <a:solidFill>
                  <a:schemeClr val="dk1"/>
                </a:solidFill>
              </a:rPr>
              <a:t>Information visualization: perception for design</a:t>
            </a:r>
            <a:r>
              <a:rPr altLang="en" lang="en" sz="600">
                <a:solidFill>
                  <a:schemeClr val="dk1"/>
                </a:solidFill>
              </a:rPr>
              <a:t>, Fourth edition. Cambridge, MA: Morgan Kaufmann, 2021.</a:t>
            </a:r>
            <a:endParaRPr sz="600">
              <a:solidFill>
                <a:schemeClr val="dk1"/>
              </a:solidFill>
            </a:endParaRPr>
          </a:p>
          <a:p>
            <a:pPr algn="r" indent="0" lvl="0" marL="0" marR="76200" rtl="0">
              <a:lnSpc>
                <a:spcPct val="135000"/>
              </a:lnSpc>
              <a:spcBef>
                <a:spcPts val="0"/>
              </a:spcBef>
              <a:spcAft>
                <a:spcPts val="0"/>
              </a:spcAft>
              <a:buNone/>
            </a:pPr>
            <a:r>
              <a:rPr altLang="en" lang="en" sz="600">
                <a:solidFill>
                  <a:schemeClr val="dk1"/>
                </a:solidFill>
              </a:rPr>
              <a:t>[35]</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Wikipedia Contributors, “Snow-cholera-map-1.jpg.” Wikimedia Foundation, Inc., 2020. [Online]. Available:</a:t>
            </a:r>
            <a:r>
              <a:rPr altLang="en" lang="en" sz="600">
                <a:solidFill>
                  <a:schemeClr val="dk1"/>
                </a:solidFill>
                <a:uFill>
                  <a:noFill/>
                </a:uFill>
                <a:hlinkClick r:id="rId29">
                  <a:extLst>
                    <a:ext uri="{A12FA001-AC4F-418D-AE19-62706E023703}">
                      <ahyp:hlinkClr val="tx"/>
                    </a:ext>
                  </a:extLst>
                </a:hlinkClick>
              </a:rPr>
              <a:t> </a:t>
            </a:r>
            <a:r>
              <a:rPr altLang="en" lang="en" sz="600" u="sng">
                <a:solidFill>
                  <a:schemeClr val="hlink"/>
                </a:solidFill>
                <a:hlinkClick r:id="rId30"/>
              </a:rPr>
              <a:t>https://en.wikipedia.org/wiki/File:Snow-cholera-map-1.jpg</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[36]</a:t>
            </a:r>
            <a:endParaRPr sz="600">
              <a:solidFill>
                <a:schemeClr val="dk1"/>
              </a:solidFill>
            </a:endParaRPr>
          </a:p>
          <a:p>
            <a:pPr algn="l" indent="0" lvl="0" marL="0" rtl="0">
              <a:spcBef>
                <a:spcPts val="0"/>
              </a:spcBef>
              <a:spcAft>
                <a:spcPts val="0"/>
              </a:spcAft>
              <a:buNone/>
            </a:pPr>
            <a:r>
              <a:t/>
            </a:r>
            <a:endParaRPr sz="13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nvSpPr>
        <p:spPr>
          <a:xfrm>
            <a:off x="75100" y="65725"/>
            <a:ext cx="9021900" cy="4985100"/>
          </a:xfrm>
          <a:prstGeom prst="rect">
            <a:avLst/>
          </a:prstGeom>
          <a:noFill/>
          <a:ln>
            <a:noFill/>
          </a:ln>
        </p:spPr>
        <p:txBody>
          <a:bodyPr anchor="t" anchorCtr="0" bIns="91425" lIns="91425" numCol="1" rIns="91425" spcFirstLastPara="1" tIns="91425" wrap="square">
            <a:noAutofit/>
          </a:bodyPr>
          <a:lstStyle/>
          <a:p>
            <a:pPr algn="l" indent="0" lvl="0" marL="355600" marR="50800" rtl="0">
              <a:lnSpc>
                <a:spcPct val="135000"/>
              </a:lnSpc>
              <a:spcBef>
                <a:spcPts val="0"/>
              </a:spcBef>
              <a:spcAft>
                <a:spcPts val="0"/>
              </a:spcAft>
              <a:buNone/>
            </a:pPr>
            <a:r>
              <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[36]</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Wikipedia Contributors, “Bret Victor.” Wikimedia Foundation, Inc., Jun. 22, 2023. [Online]. Available:</a:t>
            </a:r>
            <a:r>
              <a:rPr altLang="en" lang="en" sz="600">
                <a:solidFill>
                  <a:schemeClr val="dk1"/>
                </a:solidFill>
                <a:uFill>
                  <a:noFill/>
                </a:uFill>
                <a:hlinkClick r:id="rId3">
                  <a:extLst>
                    <a:ext uri="{A12FA001-AC4F-418D-AE19-62706E023703}">
                      <ahyp:hlinkClr val="tx"/>
                    </a:ext>
                  </a:extLst>
                </a:hlinkClick>
              </a:rPr>
              <a:t> </a:t>
            </a:r>
            <a:r>
              <a:rPr altLang="en" lang="en" sz="600" u="sng">
                <a:solidFill>
                  <a:schemeClr val="hlink"/>
                </a:solidFill>
                <a:hlinkClick r:id="rId4"/>
              </a:rPr>
              <a:t>https://en.wikipedia.org/wiki/Bret_Victor</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[37]</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Wikipedia Contributors, “Star Wars: Galaxy’s Edge.” Wikimedia Foundation, Inc., Sep. 21, 2024. [Online]. Available:</a:t>
            </a:r>
            <a:r>
              <a:rPr altLang="en" lang="en" sz="600">
                <a:solidFill>
                  <a:schemeClr val="dk1"/>
                </a:solidFill>
                <a:uFill>
                  <a:noFill/>
                </a:uFill>
                <a:hlinkClick r:id="rId5">
                  <a:extLst>
                    <a:ext uri="{A12FA001-AC4F-418D-AE19-62706E023703}">
                      <ahyp:hlinkClr val="tx"/>
                    </a:ext>
                  </a:extLst>
                </a:hlinkClick>
              </a:rPr>
              <a:t> </a:t>
            </a:r>
            <a:r>
              <a:rPr altLang="en" lang="en" sz="600" u="sng">
                <a:solidFill>
                  <a:schemeClr val="hlink"/>
                </a:solidFill>
                <a:hlinkClick r:id="rId6"/>
              </a:rPr>
              <a:t>https://en.wikipedia.org/wiki/Star_Wars:_Galaxy%27s_Edge</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[38]</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Wikipedia Contributors, “It’s a Small World.” Wikimedia Foundation, Inc., Sep. 24, 2024. [Online]. Available:</a:t>
            </a:r>
            <a:r>
              <a:rPr altLang="en" lang="en" sz="600">
                <a:solidFill>
                  <a:schemeClr val="dk1"/>
                </a:solidFill>
                <a:uFill>
                  <a:noFill/>
                </a:uFill>
                <a:hlinkClick r:id="rId7">
                  <a:extLst>
                    <a:ext uri="{A12FA001-AC4F-418D-AE19-62706E023703}">
                      <ahyp:hlinkClr val="tx"/>
                    </a:ext>
                  </a:extLst>
                </a:hlinkClick>
              </a:rPr>
              <a:t> </a:t>
            </a:r>
            <a:r>
              <a:rPr altLang="en" lang="en" sz="600" u="sng">
                <a:solidFill>
                  <a:schemeClr val="hlink"/>
                </a:solidFill>
                <a:hlinkClick r:id="rId8"/>
              </a:rPr>
              <a:t>https://en.wikipedia.org/wiki/It%27s_a_Small_World</a:t>
            </a:r>
            <a:endParaRPr sz="600" u="sng">
              <a:solidFill>
                <a:schemeClr val="hlink"/>
              </a:solidFill>
            </a:endParaRPr>
          </a:p>
          <a:p>
            <a:pPr algn="r" indent="0" lvl="0" marL="0" marR="76200" rtl="0">
              <a:lnSpc>
                <a:spcPct val="135000"/>
              </a:lnSpc>
              <a:spcBef>
                <a:spcPts val="0"/>
              </a:spcBef>
              <a:spcAft>
                <a:spcPts val="0"/>
              </a:spcAft>
              <a:buNone/>
            </a:pPr>
            <a:r>
              <a:rPr altLang="en" lang="en" sz="600">
                <a:solidFill>
                  <a:schemeClr val="dk1"/>
                </a:solidFill>
              </a:rPr>
              <a:t>[39]</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N. Yee, “Motivations for Play in Online Games,” </a:t>
            </a:r>
            <a:r>
              <a:rPr altLang="en" i="1" lang="en" sz="600">
                <a:solidFill>
                  <a:schemeClr val="dk1"/>
                </a:solidFill>
              </a:rPr>
              <a:t>CyberPsychology &amp; Behavior</a:t>
            </a:r>
            <a:r>
              <a:rPr altLang="en" lang="en" sz="600">
                <a:solidFill>
                  <a:schemeClr val="dk1"/>
                </a:solidFill>
              </a:rPr>
              <a:t>, vol. 9, no. 6, pp. 772–775, Dec. 2006, doi:</a:t>
            </a:r>
            <a:r>
              <a:rPr altLang="en" lang="en" sz="600">
                <a:solidFill>
                  <a:schemeClr val="dk1"/>
                </a:solidFill>
                <a:uFill>
                  <a:noFill/>
                </a:uFill>
                <a:hlinkClick r:id="rId9">
                  <a:extLst>
                    <a:ext uri="{A12FA001-AC4F-418D-AE19-62706E023703}">
                      <ahyp:hlinkClr val="tx"/>
                    </a:ext>
                  </a:extLst>
                </a:hlinkClick>
              </a:rPr>
              <a:t> </a:t>
            </a:r>
            <a:r>
              <a:rPr altLang="en" lang="en" sz="600" u="sng">
                <a:solidFill>
                  <a:schemeClr val="hlink"/>
                </a:solidFill>
                <a:hlinkClick r:id="rId10"/>
              </a:rPr>
              <a:t>10.1089/cpb.2006.9.772</a:t>
            </a:r>
            <a:r>
              <a:rPr altLang="en" lang="en" sz="600">
                <a:solidFill>
                  <a:schemeClr val="dk1"/>
                </a:solidFill>
              </a:rPr>
              <a:t>.</a:t>
            </a:r>
            <a:endParaRPr sz="600">
              <a:solidFill>
                <a:schemeClr val="dk1"/>
              </a:solidFill>
            </a:endParaRPr>
          </a:p>
          <a:p>
            <a:pPr algn="l" indent="0" lvl="0" marL="355600" marR="50800" rtl="0">
              <a:lnSpc>
                <a:spcPct val="135000"/>
              </a:lnSpc>
              <a:spcBef>
                <a:spcPts val="0"/>
              </a:spcBef>
              <a:spcAft>
                <a:spcPts val="0"/>
              </a:spcAft>
              <a:buNone/>
            </a:pPr>
            <a:r>
              <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J. Harris and S. K</a:t>
            </a:r>
            <a:r>
              <a:rPr altLang="en" lang="en" sz="600">
                <a:solidFill>
                  <a:schemeClr val="dk1"/>
                </a:solidFill>
              </a:rPr>
              <a:t>avar, “We Feel Fine.” We Feel Fine., 2006. [Online]. Available: </a:t>
            </a:r>
            <a:r>
              <a:rPr altLang="en" lang="en" sz="600" u="sng">
                <a:solidFill>
                  <a:schemeClr val="hlink"/>
                </a:solidFill>
                <a:hlinkClick r:id="rId11"/>
              </a:rPr>
              <a:t>http://www.wefeelfine.org</a:t>
            </a:r>
            <a:r>
              <a:rPr altLang="en" lang="en" sz="600">
                <a:solidFill>
                  <a:schemeClr val="dk1"/>
                </a:solidFill>
              </a:rPr>
              <a:t> and </a:t>
            </a:r>
            <a:r>
              <a:rPr altLang="en" lang="en" sz="600" u="sng">
                <a:solidFill>
                  <a:schemeClr val="hlink"/>
                </a:solidFill>
                <a:hlinkClick r:id="rId12"/>
              </a:rPr>
              <a:t>https://jjh.org/we-feel-fine</a:t>
            </a:r>
            <a:r>
              <a:rPr altLang="en" lang="en" sz="600">
                <a:solidFill>
                  <a:schemeClr val="dk1"/>
                </a:solidFill>
              </a:rPr>
              <a:t>.</a:t>
            </a:r>
            <a:endParaRPr sz="600">
              <a:solidFill>
                <a:schemeClr val="dk1"/>
              </a:solidFill>
            </a:endParaRPr>
          </a:p>
          <a:p>
            <a:pPr algn="l" indent="0" lvl="0" marL="355600" marR="50800" rtl="0">
              <a:lnSpc>
                <a:spcPct val="135000"/>
              </a:lnSpc>
              <a:spcBef>
                <a:spcPts val="0"/>
              </a:spcBef>
              <a:spcAft>
                <a:spcPts val="0"/>
              </a:spcAft>
              <a:buNone/>
            </a:pPr>
            <a:r>
              <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J. Harris, “The Web’s Secret Stories.” TED Conference., 2007. [Online]. Available: </a:t>
            </a:r>
            <a:r>
              <a:rPr altLang="en" lang="en" sz="600" u="sng">
                <a:solidFill>
                  <a:schemeClr val="hlink"/>
                </a:solidFill>
                <a:hlinkClick r:id="rId13"/>
              </a:rPr>
              <a:t>https://youtu.be/zAvNlh2Z0GI?feature=shared</a:t>
            </a:r>
            <a:r>
              <a:rPr altLang="en" lang="en" sz="600">
                <a:solidFill>
                  <a:schemeClr val="dk1"/>
                </a:solidFill>
              </a:rPr>
              <a:t>.</a:t>
            </a:r>
            <a:endParaRPr sz="600">
              <a:solidFill>
                <a:schemeClr val="dk1"/>
              </a:solidFill>
            </a:endParaRPr>
          </a:p>
          <a:p>
            <a:pPr algn="l" indent="0" lvl="0" marL="355600" marR="50800" rtl="0">
              <a:lnSpc>
                <a:spcPct val="135000"/>
              </a:lnSpc>
              <a:spcBef>
                <a:spcPts val="0"/>
              </a:spcBef>
              <a:spcAft>
                <a:spcPts val="0"/>
              </a:spcAft>
              <a:buNone/>
            </a:pPr>
            <a:r>
              <a:t/>
            </a:r>
            <a:endParaRPr sz="600">
              <a:solidFill>
                <a:schemeClr val="dk1"/>
              </a:solidFill>
            </a:endParaRPr>
          </a:p>
          <a:p>
            <a:pPr algn="l" indent="0" lvl="0" marL="355600" marR="50800" rtl="0">
              <a:lnSpc>
                <a:spcPct val="135000"/>
              </a:lnSpc>
              <a:spcBef>
                <a:spcPts val="0"/>
              </a:spcBef>
              <a:spcAft>
                <a:spcPts val="0"/>
              </a:spcAft>
              <a:buNone/>
            </a:pPr>
            <a:r>
              <a:rPr altLang="en" lang="en" sz="600">
                <a:solidFill>
                  <a:schemeClr val="dk1"/>
                </a:solidFill>
              </a:rPr>
              <a:t>Thanks to </a:t>
            </a:r>
            <a:r>
              <a:rPr altLang="en" lang="en" sz="600" u="sng">
                <a:solidFill>
                  <a:schemeClr val="hlink"/>
                </a:solidFill>
                <a:hlinkClick r:id="rId14"/>
              </a:rPr>
              <a:t>https://unsplash.com/photos/DHl49oyrn7Y</a:t>
            </a:r>
            <a:endParaRPr sz="600">
              <a:solidFill>
                <a:schemeClr val="dk1"/>
              </a:solidFill>
            </a:endParaRPr>
          </a:p>
          <a:p>
            <a:pPr algn="l" indent="0" lvl="0" marL="355600" marR="50800" rtl="0">
              <a:lnSpc>
                <a:spcPct val="135000"/>
              </a:lnSpc>
              <a:spcBef>
                <a:spcPts val="0"/>
              </a:spcBef>
              <a:spcAft>
                <a:spcPts val="0"/>
              </a:spcAft>
              <a:buNone/>
            </a:pPr>
            <a:r>
              <a:t/>
            </a:r>
            <a:endParaRPr sz="6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5"/>
          <p:cNvPicPr preferRelativeResize="0"/>
          <p:nvPr/>
        </p:nvPicPr>
        <p:blipFill>
          <a:blip r:embed="rId3">
            <a:alphaModFix/>
          </a:blip>
          <a:stretch>
            <a:fillRect/>
          </a:stretch>
        </p:blipFill>
        <p:spPr>
          <a:xfrm>
            <a:off x="2421563" y="2238025"/>
            <a:ext cx="4300876" cy="667450"/>
          </a:xfrm>
          <a:prstGeom prst="rect">
            <a:avLst/>
          </a:prstGeom>
          <a:noFill/>
          <a:ln>
            <a:noFill/>
          </a:ln>
          <a:effectLst>
            <a:outerShdw algn="bl" blurRad="57150" dir="5400000" dist="19050"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4908550" y="1512375"/>
            <a:ext cx="3930600" cy="5079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2100">
                <a:solidFill>
                  <a:schemeClr val="dk1"/>
                </a:solidFill>
                <a:latin typeface="Lora"/>
                <a:ea typeface="Lora"/>
                <a:cs typeface="Lora"/>
                <a:sym typeface="Lora"/>
              </a:rPr>
              <a:t>Today</a:t>
            </a:r>
            <a:endParaRPr b="1" sz="2100">
              <a:solidFill>
                <a:schemeClr val="dk1"/>
              </a:solidFill>
              <a:latin typeface="Lora"/>
              <a:ea typeface="Lora"/>
              <a:cs typeface="Lora"/>
              <a:sym typeface="Lora"/>
            </a:endParaRPr>
          </a:p>
        </p:txBody>
      </p:sp>
      <p:cxnSp>
        <p:nvCxnSpPr>
          <p:cNvPr id="72" name="Google Shape;72;p15"/>
          <p:cNvCxnSpPr/>
          <p:nvPr/>
        </p:nvCxnSpPr>
        <p:spPr>
          <a:xfrm>
            <a:off x="4908550" y="2020275"/>
            <a:ext cx="4133700" cy="0"/>
          </a:xfrm>
          <a:prstGeom prst="straightConnector1">
            <a:avLst/>
          </a:prstGeom>
          <a:noFill/>
          <a:ln cap="flat" cmpd="sng" w="9525">
            <a:solidFill>
              <a:schemeClr val="dk2"/>
            </a:solidFill>
            <a:prstDash val="solid"/>
            <a:round/>
            <a:headEnd len="med" type="none" w="med"/>
            <a:tailEnd len="med" type="none" w="med"/>
          </a:ln>
        </p:spPr>
      </p:cxnSp>
      <p:sp>
        <p:nvSpPr>
          <p:cNvPr id="73" name="Google Shape;73;p15"/>
          <p:cNvSpPr txBox="1"/>
          <p:nvPr/>
        </p:nvSpPr>
        <p:spPr>
          <a:xfrm>
            <a:off x="4908550" y="2153625"/>
            <a:ext cx="3930600" cy="14775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100">
                <a:solidFill>
                  <a:schemeClr val="dk1"/>
                </a:solidFill>
                <a:latin typeface="Lora"/>
                <a:ea typeface="Lora"/>
                <a:cs typeface="Lora"/>
                <a:sym typeface="Lora"/>
              </a:rPr>
              <a:t>Reminder of the 4 </a:t>
            </a:r>
            <a:r>
              <a:rPr altLang="en" lang="en" sz="2100">
                <a:solidFill>
                  <a:schemeClr val="dk1"/>
                </a:solidFill>
                <a:latin typeface="Lora"/>
                <a:ea typeface="Lora"/>
                <a:cs typeface="Lora"/>
                <a:sym typeface="Lora"/>
              </a:rPr>
              <a:t>perspectives</a:t>
            </a:r>
            <a:endParaRPr sz="2100">
              <a:solidFill>
                <a:schemeClr val="dk1"/>
              </a:solidFill>
              <a:latin typeface="Lora"/>
              <a:ea typeface="Lora"/>
              <a:cs typeface="Lora"/>
              <a:sym typeface="Lora"/>
            </a:endParaRPr>
          </a:p>
          <a:p>
            <a:pPr algn="l" indent="0" lvl="0" marL="0" rtl="0">
              <a:spcBef>
                <a:spcPts val="0"/>
              </a:spcBef>
              <a:spcAft>
                <a:spcPts val="0"/>
              </a:spcAft>
              <a:buNone/>
            </a:pPr>
            <a:r>
              <a:t/>
            </a:r>
            <a:endParaRPr sz="2100">
              <a:solidFill>
                <a:schemeClr val="dk1"/>
              </a:solidFill>
              <a:latin typeface="Lora"/>
              <a:ea typeface="Lora"/>
              <a:cs typeface="Lora"/>
              <a:sym typeface="Lora"/>
            </a:endParaRPr>
          </a:p>
          <a:p>
            <a:pPr algn="l" indent="0" lvl="0" marL="0" rtl="0">
              <a:spcBef>
                <a:spcPts val="0"/>
              </a:spcBef>
              <a:spcAft>
                <a:spcPts val="0"/>
              </a:spcAft>
              <a:buNone/>
            </a:pPr>
            <a:r>
              <a:rPr altLang="en" lang="en" sz="2100">
                <a:solidFill>
                  <a:schemeClr val="dk1"/>
                </a:solidFill>
                <a:latin typeface="Lora"/>
                <a:ea typeface="Lora"/>
                <a:cs typeface="Lora"/>
                <a:sym typeface="Lora"/>
              </a:rPr>
              <a:t>Group activity</a:t>
            </a:r>
            <a:endParaRPr sz="2100">
              <a:solidFill>
                <a:schemeClr val="dk1"/>
              </a:solidFill>
              <a:latin typeface="Lora"/>
              <a:ea typeface="Lora"/>
              <a:cs typeface="Lora"/>
              <a:sym typeface="Lora"/>
            </a:endParaRPr>
          </a:p>
        </p:txBody>
      </p:sp>
      <p:pic>
        <p:nvPicPr>
          <p:cNvPr id="74" name="Google Shape;74;p15"/>
          <p:cNvPicPr preferRelativeResize="0"/>
          <p:nvPr/>
        </p:nvPicPr>
        <p:blipFill>
          <a:blip r:embed="rId3">
            <a:alphaModFix/>
          </a:blip>
          <a:stretch>
            <a:fillRect/>
          </a:stretch>
        </p:blipFill>
        <p:spPr>
          <a:xfrm>
            <a:off x="152400" y="1037538"/>
            <a:ext cx="4603750" cy="30684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nvSpPr>
        <p:spPr>
          <a:xfrm>
            <a:off x="2505150" y="832825"/>
            <a:ext cx="3930600" cy="5079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2100">
                <a:solidFill>
                  <a:srgbClr val="000000"/>
                </a:solidFill>
                <a:latin typeface="Lora"/>
                <a:ea typeface="Lora"/>
                <a:cs typeface="Lora"/>
                <a:sym typeface="Lora"/>
              </a:rPr>
              <a:t>Data Visualization in 4 Acts</a:t>
            </a:r>
            <a:endParaRPr b="1" sz="2100">
              <a:solidFill>
                <a:srgbClr val="000000"/>
              </a:solidFill>
              <a:latin typeface="Lora"/>
              <a:ea typeface="Lora"/>
              <a:cs typeface="Lora"/>
              <a:sym typeface="Lora"/>
            </a:endParaRPr>
          </a:p>
        </p:txBody>
      </p:sp>
      <p:sp>
        <p:nvSpPr>
          <p:cNvPr id="80" name="Google Shape;80;p16"/>
          <p:cNvSpPr txBox="1"/>
          <p:nvPr/>
        </p:nvSpPr>
        <p:spPr>
          <a:xfrm>
            <a:off x="2505149" y="1579870"/>
            <a:ext cx="3663900" cy="446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700">
                <a:latin typeface="Lora"/>
                <a:ea typeface="Lora"/>
                <a:cs typeface="Lora"/>
                <a:sym typeface="Lora"/>
              </a:rPr>
              <a:t>  </a:t>
            </a:r>
            <a:r>
              <a:rPr altLang="en" lang="en" sz="1700">
                <a:latin typeface="Lora"/>
                <a:ea typeface="Lora"/>
                <a:cs typeface="Lora"/>
                <a:sym typeface="Lora"/>
              </a:rPr>
              <a:t>As representation</a:t>
            </a:r>
            <a:endParaRPr sz="1700">
              <a:latin typeface="Lora"/>
              <a:ea typeface="Lora"/>
              <a:cs typeface="Lora"/>
              <a:sym typeface="Lora"/>
            </a:endParaRPr>
          </a:p>
        </p:txBody>
      </p:sp>
      <p:sp>
        <p:nvSpPr>
          <p:cNvPr id="81" name="Google Shape;81;p16"/>
          <p:cNvSpPr txBox="1"/>
          <p:nvPr/>
        </p:nvSpPr>
        <p:spPr>
          <a:xfrm>
            <a:off x="2505149" y="2265415"/>
            <a:ext cx="3663900" cy="446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700">
                <a:solidFill>
                  <a:schemeClr val="dk1"/>
                </a:solidFill>
                <a:latin typeface="Lora"/>
                <a:ea typeface="Lora"/>
                <a:cs typeface="Lora"/>
                <a:sym typeface="Lora"/>
              </a:rPr>
              <a:t>  As task</a:t>
            </a:r>
            <a:endParaRPr sz="1700">
              <a:solidFill>
                <a:schemeClr val="dk1"/>
              </a:solidFill>
              <a:latin typeface="Lora"/>
              <a:ea typeface="Lora"/>
              <a:cs typeface="Lora"/>
              <a:sym typeface="Lora"/>
            </a:endParaRPr>
          </a:p>
        </p:txBody>
      </p:sp>
      <p:sp>
        <p:nvSpPr>
          <p:cNvPr id="82" name="Google Shape;82;p16"/>
          <p:cNvSpPr txBox="1"/>
          <p:nvPr/>
        </p:nvSpPr>
        <p:spPr>
          <a:xfrm>
            <a:off x="2505149" y="2950960"/>
            <a:ext cx="3663900" cy="446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700">
                <a:solidFill>
                  <a:schemeClr val="dk1"/>
                </a:solidFill>
                <a:latin typeface="Lora"/>
                <a:ea typeface="Lora"/>
                <a:cs typeface="Lora"/>
                <a:sym typeface="Lora"/>
              </a:rPr>
              <a:t>  As message</a:t>
            </a:r>
            <a:endParaRPr sz="1700">
              <a:solidFill>
                <a:schemeClr val="dk1"/>
              </a:solidFill>
              <a:latin typeface="Lora"/>
              <a:ea typeface="Lora"/>
              <a:cs typeface="Lora"/>
              <a:sym typeface="Lora"/>
            </a:endParaRPr>
          </a:p>
        </p:txBody>
      </p:sp>
      <p:cxnSp>
        <p:nvCxnSpPr>
          <p:cNvPr id="83" name="Google Shape;83;p16"/>
          <p:cNvCxnSpPr/>
          <p:nvPr/>
        </p:nvCxnSpPr>
        <p:spPr>
          <a:xfrm>
            <a:off x="2505150" y="1340725"/>
            <a:ext cx="4133700" cy="0"/>
          </a:xfrm>
          <a:prstGeom prst="straightConnector1">
            <a:avLst/>
          </a:prstGeom>
          <a:noFill/>
          <a:ln cap="flat" cmpd="sng" w="9525">
            <a:solidFill>
              <a:srgbClr val="595959"/>
            </a:solidFill>
            <a:prstDash val="solid"/>
            <a:round/>
            <a:headEnd len="med" type="none" w="med"/>
            <a:tailEnd len="med" type="none" w="med"/>
          </a:ln>
        </p:spPr>
      </p:cxnSp>
      <p:sp>
        <p:nvSpPr>
          <p:cNvPr id="84" name="Google Shape;84;p16"/>
          <p:cNvSpPr txBox="1"/>
          <p:nvPr/>
        </p:nvSpPr>
        <p:spPr>
          <a:xfrm>
            <a:off x="2505149" y="3636505"/>
            <a:ext cx="3663900" cy="446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700">
                <a:solidFill>
                  <a:schemeClr val="dk1"/>
                </a:solidFill>
                <a:latin typeface="Lora"/>
                <a:ea typeface="Lora"/>
                <a:cs typeface="Lora"/>
                <a:sym typeface="Lora"/>
              </a:rPr>
              <a:t>  As dialogue</a:t>
            </a:r>
            <a:endParaRPr sz="1700">
              <a:solidFill>
                <a:schemeClr val="dk1"/>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http://www.ted.com Jonathan Harris wants to make sense of the emotional world of the Web. With deep compassion for the human condition, his projects troll the Internet to find out what we're all feeling and looking for.    TEDTalks is a daily video podcast of the best talks and performances from the TED Conference, where the world's leading thinkers and doers are invited to give the talk of their lives in 18 minutes -- including speakers such as Jill Bolte Taylor, Sir Ken Robinson, Hans Rosling, Al Gore and Arthur Benjamin. TED stands for Technology, Entertainment, and Design, and TEDTalks cover these topics as well as science, business, politics and the arts. Watch the Top 10 TEDTalks on TED.com, at  http://www.ted.com/index.php/talks/top10" id="89" name="Google Shape;89;p17" title="Jonathan Harris: The Web's secret stories">
            <a:hlinkClick r:id="rId3"/>
          </p:cNvPr>
          <p:cNvPicPr preferRelativeResize="0"/>
          <p:nvPr/>
        </p:nvPicPr>
        <p:blipFill>
          <a:blip r:embed="rId4">
            <a:alphaModFix/>
          </a:blip>
          <a:stretch>
            <a:fillRect/>
          </a:stretch>
        </p:blipFill>
        <p:spPr>
          <a:xfrm>
            <a:off x="1923550" y="589200"/>
            <a:ext cx="7049025" cy="3965075"/>
          </a:xfrm>
          <a:prstGeom prst="rect">
            <a:avLst/>
          </a:prstGeom>
          <a:noFill/>
          <a:ln>
            <a:noFill/>
          </a:ln>
        </p:spPr>
      </p:pic>
      <p:sp>
        <p:nvSpPr>
          <p:cNvPr id="90" name="Google Shape;90;p17"/>
          <p:cNvSpPr txBox="1"/>
          <p:nvPr/>
        </p:nvSpPr>
        <p:spPr>
          <a:xfrm>
            <a:off x="153050" y="2317788"/>
            <a:ext cx="1473300" cy="5079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2100">
                <a:latin typeface="Lora"/>
                <a:ea typeface="Lora"/>
                <a:cs typeface="Lora"/>
                <a:sym typeface="Lora"/>
              </a:rPr>
              <a:t>Warm Up</a:t>
            </a:r>
            <a:endParaRPr b="1" sz="2100">
              <a:solidFill>
                <a:srgbClr val="000000"/>
              </a:solidFill>
              <a:latin typeface="Lora"/>
              <a:ea typeface="Lora"/>
              <a:cs typeface="Lora"/>
              <a:sym typeface="Lor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nvSpPr>
        <p:spPr>
          <a:xfrm>
            <a:off x="241300" y="229950"/>
            <a:ext cx="8426400" cy="5118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2100">
                <a:latin typeface="Lora"/>
                <a:ea typeface="Lora"/>
                <a:cs typeface="Lora"/>
                <a:sym typeface="Lora"/>
              </a:rPr>
              <a:t>Warm Up</a:t>
            </a:r>
            <a:endParaRPr b="1" sz="2100">
              <a:solidFill>
                <a:srgbClr val="000000"/>
              </a:solidFill>
              <a:latin typeface="Lora"/>
              <a:ea typeface="Lora"/>
              <a:cs typeface="Lora"/>
              <a:sym typeface="Lora"/>
            </a:endParaRPr>
          </a:p>
        </p:txBody>
      </p:sp>
      <p:sp>
        <p:nvSpPr>
          <p:cNvPr id="96" name="Google Shape;96;p18"/>
          <p:cNvSpPr txBox="1"/>
          <p:nvPr/>
        </p:nvSpPr>
        <p:spPr>
          <a:xfrm>
            <a:off x="4876900" y="927075"/>
            <a:ext cx="3790800" cy="38790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1: </a:t>
            </a:r>
            <a:r>
              <a:rPr altLang="en" lang="en" sz="1600">
                <a:solidFill>
                  <a:srgbClr val="666666"/>
                </a:solidFill>
                <a:highlight>
                  <a:srgbClr val="FFFFFF"/>
                </a:highlight>
                <a:latin typeface="Lora"/>
                <a:ea typeface="Lora"/>
                <a:cs typeface="Lora"/>
                <a:sym typeface="Lora"/>
              </a:rPr>
              <a:t>What are the data attribute and their encodings?</a:t>
            </a:r>
            <a:endParaRPr sz="1600">
              <a:solidFill>
                <a:srgbClr val="666666"/>
              </a:solidFill>
              <a:highlight>
                <a:srgbClr val="FFFFFF"/>
              </a:highlight>
              <a:latin typeface="Lora"/>
              <a:ea typeface="Lora"/>
              <a:cs typeface="Lora"/>
              <a:sym typeface="Lora"/>
            </a:endParaRPr>
          </a:p>
          <a:p>
            <a:pPr algn="l" indent="0" lvl="0" marL="0" rtl="0">
              <a:spcBef>
                <a:spcPts val="0"/>
              </a:spcBef>
              <a:spcAft>
                <a:spcPts val="0"/>
              </a:spcAft>
              <a:buNone/>
            </a:pPr>
            <a:r>
              <a:t/>
            </a:r>
            <a:endParaRPr sz="1600">
              <a:solidFill>
                <a:srgbClr val="2D3B45"/>
              </a:solidFill>
              <a:highlight>
                <a:srgbClr val="FFFFFF"/>
              </a:highlight>
              <a:latin typeface="Lora"/>
              <a:ea typeface="Lora"/>
              <a:cs typeface="Lora"/>
              <a:sym typeface="Lora"/>
            </a:endParaRPr>
          </a:p>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2: </a:t>
            </a:r>
            <a:r>
              <a:rPr altLang="en" lang="en" sz="1600">
                <a:solidFill>
                  <a:srgbClr val="666666"/>
                </a:solidFill>
                <a:highlight>
                  <a:srgbClr val="FFFFFF"/>
                </a:highlight>
                <a:latin typeface="Lora"/>
                <a:ea typeface="Lora"/>
                <a:cs typeface="Lora"/>
                <a:sym typeface="Lora"/>
              </a:rPr>
              <a:t>What task or user journey is being accomplished through the piece?</a:t>
            </a:r>
            <a:endParaRPr sz="1600">
              <a:solidFill>
                <a:srgbClr val="666666"/>
              </a:solidFill>
              <a:highlight>
                <a:srgbClr val="FFFFFF"/>
              </a:highlight>
              <a:latin typeface="Lora"/>
              <a:ea typeface="Lora"/>
              <a:cs typeface="Lora"/>
              <a:sym typeface="Lora"/>
            </a:endParaRPr>
          </a:p>
          <a:p>
            <a:pPr algn="l" indent="0" lvl="0" marL="0" rtl="0">
              <a:spcBef>
                <a:spcPts val="0"/>
              </a:spcBef>
              <a:spcAft>
                <a:spcPts val="0"/>
              </a:spcAft>
              <a:buNone/>
            </a:pPr>
            <a:r>
              <a:t/>
            </a:r>
            <a:endParaRPr sz="1600">
              <a:solidFill>
                <a:srgbClr val="2D3B45"/>
              </a:solidFill>
              <a:highlight>
                <a:srgbClr val="FFFFFF"/>
              </a:highlight>
              <a:latin typeface="Lora"/>
              <a:ea typeface="Lora"/>
              <a:cs typeface="Lora"/>
              <a:sym typeface="Lora"/>
            </a:endParaRPr>
          </a:p>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3: </a:t>
            </a:r>
            <a:r>
              <a:rPr altLang="en" lang="en" sz="1600">
                <a:solidFill>
                  <a:srgbClr val="666666"/>
                </a:solidFill>
                <a:highlight>
                  <a:srgbClr val="FFFFFF"/>
                </a:highlight>
                <a:latin typeface="Lora"/>
                <a:ea typeface="Lora"/>
                <a:cs typeface="Lora"/>
                <a:sym typeface="Lora"/>
              </a:rPr>
              <a:t>Does the piece try to also convey an emotion and, if so, how?</a:t>
            </a:r>
            <a:endParaRPr sz="1600">
              <a:solidFill>
                <a:srgbClr val="666666"/>
              </a:solidFill>
              <a:highlight>
                <a:srgbClr val="FFFFFF"/>
              </a:highlight>
              <a:latin typeface="Lora"/>
              <a:ea typeface="Lora"/>
              <a:cs typeface="Lora"/>
              <a:sym typeface="Lora"/>
            </a:endParaRPr>
          </a:p>
          <a:p>
            <a:pPr algn="l" indent="0" lvl="0" marL="0" rtl="0">
              <a:spcBef>
                <a:spcPts val="0"/>
              </a:spcBef>
              <a:spcAft>
                <a:spcPts val="0"/>
              </a:spcAft>
              <a:buNone/>
            </a:pPr>
            <a:r>
              <a:t/>
            </a:r>
            <a:endParaRPr sz="1600">
              <a:solidFill>
                <a:srgbClr val="2D3B45"/>
              </a:solidFill>
              <a:highlight>
                <a:srgbClr val="FFFFFF"/>
              </a:highlight>
              <a:latin typeface="Lora"/>
              <a:ea typeface="Lora"/>
              <a:cs typeface="Lora"/>
              <a:sym typeface="Lora"/>
            </a:endParaRPr>
          </a:p>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4: </a:t>
            </a:r>
            <a:r>
              <a:rPr altLang="en" lang="en" sz="1600">
                <a:solidFill>
                  <a:srgbClr val="666666"/>
                </a:solidFill>
                <a:highlight>
                  <a:srgbClr val="FFFFFF"/>
                </a:highlight>
                <a:latin typeface="Lora"/>
                <a:ea typeface="Lora"/>
                <a:cs typeface="Lora"/>
                <a:sym typeface="Lora"/>
              </a:rPr>
              <a:t>Does the piece invite the reader to reach new their own conclusions about the data and, if so, how?</a:t>
            </a:r>
            <a:endParaRPr sz="1600">
              <a:solidFill>
                <a:srgbClr val="666666"/>
              </a:solidFill>
              <a:latin typeface="Lora"/>
              <a:ea typeface="Lora"/>
              <a:cs typeface="Lora"/>
              <a:sym typeface="Lora"/>
            </a:endParaRPr>
          </a:p>
        </p:txBody>
      </p:sp>
      <p:pic>
        <p:nvPicPr>
          <p:cNvPr id="97" name="Google Shape;97;p18"/>
          <p:cNvPicPr preferRelativeResize="0"/>
          <p:nvPr/>
        </p:nvPicPr>
        <p:blipFill rotWithShape="1">
          <a:blip r:embed="rId3">
            <a:alphaModFix/>
          </a:blip>
          <a:srcRect b="2047" l="0" r="24190" t="0"/>
          <a:stretch/>
        </p:blipFill>
        <p:spPr>
          <a:xfrm>
            <a:off x="845350" y="1210575"/>
            <a:ext cx="3466200" cy="3312000"/>
          </a:xfrm>
          <a:prstGeom prst="ellipse">
            <a:avLst/>
          </a:prstGeom>
          <a:noFill/>
          <a:ln>
            <a:noFill/>
          </a:ln>
          <a:effectLst>
            <a:outerShdw algn="bl" blurRad="57150" dir="5400000" dist="19050"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nvSpPr>
        <p:spPr>
          <a:xfrm>
            <a:off x="241300" y="229950"/>
            <a:ext cx="8426400" cy="518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2100">
                <a:solidFill>
                  <a:srgbClr val="000000"/>
                </a:solidFill>
                <a:latin typeface="Lora"/>
                <a:ea typeface="Lora"/>
                <a:cs typeface="Lora"/>
                <a:sym typeface="Lora"/>
              </a:rPr>
              <a:t>Break into groups of </a:t>
            </a:r>
            <a:r>
              <a:rPr altLang="en" b="1" lang="en" sz="2100">
                <a:latin typeface="Lora"/>
                <a:ea typeface="Lora"/>
                <a:cs typeface="Lora"/>
                <a:sym typeface="Lora"/>
              </a:rPr>
              <a:t>3-4</a:t>
            </a:r>
            <a:r>
              <a:rPr altLang="en" b="1" lang="en" sz="2100">
                <a:solidFill>
                  <a:srgbClr val="000000"/>
                </a:solidFill>
                <a:latin typeface="Lora"/>
                <a:ea typeface="Lora"/>
                <a:cs typeface="Lora"/>
                <a:sym typeface="Lora"/>
              </a:rPr>
              <a:t>: try out a visualization and report back.</a:t>
            </a:r>
            <a:endParaRPr b="1" sz="2100">
              <a:solidFill>
                <a:srgbClr val="000000"/>
              </a:solidFill>
              <a:latin typeface="Lora"/>
              <a:ea typeface="Lora"/>
              <a:cs typeface="Lora"/>
              <a:sym typeface="Lora"/>
            </a:endParaRPr>
          </a:p>
        </p:txBody>
      </p:sp>
      <p:sp>
        <p:nvSpPr>
          <p:cNvPr id="103" name="Google Shape;103;p19"/>
          <p:cNvSpPr txBox="1"/>
          <p:nvPr/>
        </p:nvSpPr>
        <p:spPr>
          <a:xfrm>
            <a:off x="4876900" y="927075"/>
            <a:ext cx="3790800" cy="3936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1: </a:t>
            </a:r>
            <a:r>
              <a:rPr altLang="en" lang="en" sz="1600">
                <a:solidFill>
                  <a:srgbClr val="666666"/>
                </a:solidFill>
                <a:highlight>
                  <a:srgbClr val="FFFFFF"/>
                </a:highlight>
                <a:latin typeface="Lora"/>
                <a:ea typeface="Lora"/>
                <a:cs typeface="Lora"/>
                <a:sym typeface="Lora"/>
              </a:rPr>
              <a:t>What are the data attribute and their encodings?</a:t>
            </a:r>
            <a:endParaRPr sz="1600">
              <a:solidFill>
                <a:srgbClr val="666666"/>
              </a:solidFill>
              <a:highlight>
                <a:srgbClr val="FFFFFF"/>
              </a:highlight>
              <a:latin typeface="Lora"/>
              <a:ea typeface="Lora"/>
              <a:cs typeface="Lora"/>
              <a:sym typeface="Lora"/>
            </a:endParaRPr>
          </a:p>
          <a:p>
            <a:pPr algn="l" indent="0" lvl="0" marL="0" rtl="0">
              <a:spcBef>
                <a:spcPts val="0"/>
              </a:spcBef>
              <a:spcAft>
                <a:spcPts val="0"/>
              </a:spcAft>
              <a:buNone/>
            </a:pPr>
            <a:r>
              <a:t/>
            </a:r>
            <a:endParaRPr sz="1600">
              <a:solidFill>
                <a:srgbClr val="2D3B45"/>
              </a:solidFill>
              <a:highlight>
                <a:srgbClr val="FFFFFF"/>
              </a:highlight>
              <a:latin typeface="Lora"/>
              <a:ea typeface="Lora"/>
              <a:cs typeface="Lora"/>
              <a:sym typeface="Lora"/>
            </a:endParaRPr>
          </a:p>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2: </a:t>
            </a:r>
            <a:r>
              <a:rPr altLang="en" lang="en" sz="1600">
                <a:solidFill>
                  <a:srgbClr val="666666"/>
                </a:solidFill>
                <a:highlight>
                  <a:srgbClr val="FFFFFF"/>
                </a:highlight>
                <a:latin typeface="Lora"/>
                <a:ea typeface="Lora"/>
                <a:cs typeface="Lora"/>
                <a:sym typeface="Lora"/>
              </a:rPr>
              <a:t>What task or user journey is being accomplished through the piece?</a:t>
            </a:r>
            <a:endParaRPr sz="1600">
              <a:solidFill>
                <a:srgbClr val="666666"/>
              </a:solidFill>
              <a:highlight>
                <a:srgbClr val="FFFFFF"/>
              </a:highlight>
              <a:latin typeface="Lora"/>
              <a:ea typeface="Lora"/>
              <a:cs typeface="Lora"/>
              <a:sym typeface="Lora"/>
            </a:endParaRPr>
          </a:p>
          <a:p>
            <a:pPr algn="l" indent="0" lvl="0" marL="0" rtl="0">
              <a:spcBef>
                <a:spcPts val="0"/>
              </a:spcBef>
              <a:spcAft>
                <a:spcPts val="0"/>
              </a:spcAft>
              <a:buNone/>
            </a:pPr>
            <a:r>
              <a:t/>
            </a:r>
            <a:endParaRPr sz="1600">
              <a:solidFill>
                <a:srgbClr val="2D3B45"/>
              </a:solidFill>
              <a:highlight>
                <a:srgbClr val="FFFFFF"/>
              </a:highlight>
              <a:latin typeface="Lora"/>
              <a:ea typeface="Lora"/>
              <a:cs typeface="Lora"/>
              <a:sym typeface="Lora"/>
            </a:endParaRPr>
          </a:p>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3: </a:t>
            </a:r>
            <a:r>
              <a:rPr altLang="en" lang="en" sz="1600">
                <a:solidFill>
                  <a:srgbClr val="666666"/>
                </a:solidFill>
                <a:highlight>
                  <a:srgbClr val="FFFFFF"/>
                </a:highlight>
                <a:latin typeface="Lora"/>
                <a:ea typeface="Lora"/>
                <a:cs typeface="Lora"/>
                <a:sym typeface="Lora"/>
              </a:rPr>
              <a:t>Does the piece try to also convey an emotion and, if so, how?</a:t>
            </a:r>
            <a:endParaRPr sz="1600">
              <a:solidFill>
                <a:srgbClr val="666666"/>
              </a:solidFill>
              <a:highlight>
                <a:srgbClr val="FFFFFF"/>
              </a:highlight>
              <a:latin typeface="Lora"/>
              <a:ea typeface="Lora"/>
              <a:cs typeface="Lora"/>
              <a:sym typeface="Lora"/>
            </a:endParaRPr>
          </a:p>
          <a:p>
            <a:pPr algn="l" indent="0" lvl="0" marL="0" rtl="0">
              <a:spcBef>
                <a:spcPts val="0"/>
              </a:spcBef>
              <a:spcAft>
                <a:spcPts val="0"/>
              </a:spcAft>
              <a:buNone/>
            </a:pPr>
            <a:r>
              <a:t/>
            </a:r>
            <a:endParaRPr sz="1600">
              <a:solidFill>
                <a:srgbClr val="2D3B45"/>
              </a:solidFill>
              <a:highlight>
                <a:srgbClr val="FFFFFF"/>
              </a:highlight>
              <a:latin typeface="Lora"/>
              <a:ea typeface="Lora"/>
              <a:cs typeface="Lora"/>
              <a:sym typeface="Lora"/>
            </a:endParaRPr>
          </a:p>
          <a:p>
            <a:pPr algn="l" indent="0" lvl="0" marL="0" rtl="0">
              <a:spcBef>
                <a:spcPts val="0"/>
              </a:spcBef>
              <a:spcAft>
                <a:spcPts val="0"/>
              </a:spcAft>
              <a:buNone/>
            </a:pPr>
            <a:r>
              <a:rPr altLang="en" lang="en" sz="1600">
                <a:solidFill>
                  <a:srgbClr val="2D3B45"/>
                </a:solidFill>
                <a:highlight>
                  <a:srgbClr val="FFFFFF"/>
                </a:highlight>
                <a:latin typeface="Lora"/>
                <a:ea typeface="Lora"/>
                <a:cs typeface="Lora"/>
                <a:sym typeface="Lora"/>
              </a:rPr>
              <a:t>Perspective 4: </a:t>
            </a:r>
            <a:r>
              <a:rPr altLang="en" lang="en" sz="1600">
                <a:solidFill>
                  <a:srgbClr val="666666"/>
                </a:solidFill>
                <a:highlight>
                  <a:srgbClr val="FFFFFF"/>
                </a:highlight>
                <a:latin typeface="Lora"/>
                <a:ea typeface="Lora"/>
                <a:cs typeface="Lora"/>
                <a:sym typeface="Lora"/>
              </a:rPr>
              <a:t>Does the piece invite the reader to reach new their own conclusions about the data and, if so, how?</a:t>
            </a:r>
            <a:endParaRPr sz="1600">
              <a:solidFill>
                <a:srgbClr val="666666"/>
              </a:solidFill>
              <a:latin typeface="Lora"/>
              <a:ea typeface="Lora"/>
              <a:cs typeface="Lora"/>
              <a:sym typeface="Lora"/>
            </a:endParaRPr>
          </a:p>
        </p:txBody>
      </p:sp>
      <p:pic>
        <p:nvPicPr>
          <p:cNvPr id="104" name="Google Shape;104;p19"/>
          <p:cNvPicPr preferRelativeResize="0"/>
          <p:nvPr/>
        </p:nvPicPr>
        <p:blipFill rotWithShape="1">
          <a:blip r:embed="rId3">
            <a:alphaModFix/>
          </a:blip>
          <a:srcRect b="8349" l="0" r="1487" t="0"/>
          <a:stretch/>
        </p:blipFill>
        <p:spPr>
          <a:xfrm>
            <a:off x="526600" y="1401088"/>
            <a:ext cx="1272600" cy="1280100"/>
          </a:xfrm>
          <a:prstGeom prst="ellipse">
            <a:avLst/>
          </a:prstGeom>
          <a:noFill/>
          <a:ln>
            <a:noFill/>
          </a:ln>
          <a:effectLst>
            <a:outerShdw algn="bl" blurRad="57150" dir="5400000" dist="19050" rotWithShape="0">
              <a:srgbClr val="000000">
                <a:alpha val="50000"/>
              </a:srgbClr>
            </a:outerShdw>
          </a:effectLst>
        </p:spPr>
      </p:pic>
      <p:pic>
        <p:nvPicPr>
          <p:cNvPr id="105" name="Google Shape;105;p19"/>
          <p:cNvPicPr preferRelativeResize="0"/>
          <p:nvPr/>
        </p:nvPicPr>
        <p:blipFill>
          <a:blip r:embed="rId4">
            <a:alphaModFix/>
          </a:blip>
          <a:stretch>
            <a:fillRect/>
          </a:stretch>
        </p:blipFill>
        <p:spPr>
          <a:xfrm>
            <a:off x="429710" y="3192025"/>
            <a:ext cx="1314000" cy="1280100"/>
          </a:xfrm>
          <a:prstGeom prst="ellipse">
            <a:avLst/>
          </a:prstGeom>
          <a:noFill/>
          <a:ln>
            <a:noFill/>
          </a:ln>
          <a:effectLst>
            <a:outerShdw algn="bl" blurRad="57150" dir="5400000" dist="19050" rotWithShape="0">
              <a:srgbClr val="000000">
                <a:alpha val="50000"/>
              </a:srgbClr>
            </a:outerShdw>
          </a:effectLst>
        </p:spPr>
      </p:pic>
      <p:pic>
        <p:nvPicPr>
          <p:cNvPr id="106" name="Google Shape;106;p19"/>
          <p:cNvPicPr preferRelativeResize="0"/>
          <p:nvPr/>
        </p:nvPicPr>
        <p:blipFill rotWithShape="1">
          <a:blip r:embed="rId5">
            <a:alphaModFix/>
          </a:blip>
          <a:srcRect b="0" l="19257" r="0" t="0"/>
          <a:stretch/>
        </p:blipFill>
        <p:spPr>
          <a:xfrm>
            <a:off x="2727150" y="3257550"/>
            <a:ext cx="1341900" cy="1280100"/>
          </a:xfrm>
          <a:prstGeom prst="ellipse">
            <a:avLst/>
          </a:prstGeom>
          <a:noFill/>
          <a:ln>
            <a:noFill/>
          </a:ln>
          <a:effectLst>
            <a:outerShdw algn="bl" blurRad="57150" dir="5400000" dist="19050" rotWithShape="0">
              <a:srgbClr val="000000">
                <a:alpha val="50000"/>
              </a:srgbClr>
            </a:outerShdw>
          </a:effectLst>
        </p:spPr>
      </p:pic>
      <p:sp>
        <p:nvSpPr>
          <p:cNvPr id="107" name="Google Shape;107;p19"/>
          <p:cNvSpPr txBox="1"/>
          <p:nvPr/>
        </p:nvSpPr>
        <p:spPr>
          <a:xfrm>
            <a:off x="217600" y="815525"/>
            <a:ext cx="1890600" cy="507900"/>
          </a:xfrm>
          <a:prstGeom prst="rect">
            <a:avLst/>
          </a:prstGeom>
          <a:noFill/>
          <a:ln>
            <a:noFill/>
          </a:ln>
        </p:spPr>
        <p:txBody>
          <a:bodyPr anchor="t" anchorCtr="0" bIns="91425" lIns="91425" numCol="1" rIns="91425" spcFirstLastPara="1" tIns="91425" wrap="square">
            <a:noAutofit/>
          </a:bodyPr>
          <a:lstStyle/>
          <a:p>
            <a:pPr algn="ctr" indent="0" lvl="0" marL="0" rtl="0">
              <a:spcBef>
                <a:spcPts val="0"/>
              </a:spcBef>
              <a:spcAft>
                <a:spcPts val="0"/>
              </a:spcAft>
              <a:buNone/>
            </a:pPr>
            <a:r>
              <a:rPr altLang="en" lang="en" sz="1200">
                <a:solidFill>
                  <a:srgbClr val="595959"/>
                </a:solidFill>
                <a:latin typeface="IBM Plex Mono"/>
                <a:ea typeface="IBM Plex Mono"/>
                <a:cs typeface="IBM Plex Mono"/>
                <a:sym typeface="IBM Plex Mono"/>
              </a:rPr>
              <a:t>en-roads.climate</a:t>
            </a:r>
            <a:endParaRPr sz="1200">
              <a:solidFill>
                <a:srgbClr val="595959"/>
              </a:solidFill>
              <a:latin typeface="IBM Plex Mono"/>
              <a:ea typeface="IBM Plex Mono"/>
              <a:cs typeface="IBM Plex Mono"/>
              <a:sym typeface="IBM Plex Mono"/>
            </a:endParaRPr>
          </a:p>
          <a:p>
            <a:pPr algn="ctr" indent="0" lvl="0" marL="0" rtl="0">
              <a:spcBef>
                <a:spcPts val="0"/>
              </a:spcBef>
              <a:spcAft>
                <a:spcPts val="0"/>
              </a:spcAft>
              <a:buNone/>
            </a:pPr>
            <a:r>
              <a:rPr altLang="en" lang="en" sz="1200">
                <a:solidFill>
                  <a:srgbClr val="595959"/>
                </a:solidFill>
                <a:latin typeface="IBM Plex Mono"/>
                <a:ea typeface="IBM Plex Mono"/>
                <a:cs typeface="IBM Plex Mono"/>
                <a:sym typeface="IBM Plex Mono"/>
              </a:rPr>
              <a:t>interactive.org </a:t>
            </a:r>
            <a:endParaRPr sz="1200">
              <a:solidFill>
                <a:srgbClr val="595959"/>
              </a:solidFill>
              <a:latin typeface="IBM Plex Mono"/>
              <a:ea typeface="IBM Plex Mono"/>
              <a:cs typeface="IBM Plex Mono"/>
              <a:sym typeface="IBM Plex Mono"/>
            </a:endParaRPr>
          </a:p>
        </p:txBody>
      </p:sp>
      <p:sp>
        <p:nvSpPr>
          <p:cNvPr id="108" name="Google Shape;108;p19"/>
          <p:cNvSpPr txBox="1"/>
          <p:nvPr/>
        </p:nvSpPr>
        <p:spPr>
          <a:xfrm>
            <a:off x="2452800" y="4497525"/>
            <a:ext cx="1890600" cy="365700"/>
          </a:xfrm>
          <a:prstGeom prst="rect">
            <a:avLst/>
          </a:prstGeom>
          <a:noFill/>
          <a:ln>
            <a:noFill/>
          </a:ln>
        </p:spPr>
        <p:txBody>
          <a:bodyPr anchor="t" anchorCtr="0" bIns="91425" lIns="91425" numCol="1" rIns="91425" spcFirstLastPara="1" tIns="91425" wrap="square">
            <a:noAutofit/>
          </a:bodyPr>
          <a:lstStyle/>
          <a:p>
            <a:pPr algn="ctr" indent="0" lvl="0" marL="0" rtl="0">
              <a:spcBef>
                <a:spcPts val="0"/>
              </a:spcBef>
              <a:spcAft>
                <a:spcPts val="0"/>
              </a:spcAft>
              <a:buNone/>
            </a:pPr>
            <a:r>
              <a:rPr altLang="en" lang="en" sz="1200">
                <a:solidFill>
                  <a:srgbClr val="595959"/>
                </a:solidFill>
                <a:latin typeface="IBM Plex Mono"/>
                <a:ea typeface="IBM Plex Mono"/>
                <a:cs typeface="IBM Plex Mono"/>
                <a:sym typeface="IBM Plex Mono"/>
              </a:rPr>
              <a:t>incomegaps.com</a:t>
            </a:r>
            <a:endParaRPr sz="1200">
              <a:solidFill>
                <a:srgbClr val="595959"/>
              </a:solidFill>
              <a:latin typeface="IBM Plex Mono"/>
              <a:ea typeface="IBM Plex Mono"/>
              <a:cs typeface="IBM Plex Mono"/>
              <a:sym typeface="IBM Plex Mono"/>
            </a:endParaRPr>
          </a:p>
        </p:txBody>
      </p:sp>
      <p:sp>
        <p:nvSpPr>
          <p:cNvPr id="109" name="Google Shape;109;p19"/>
          <p:cNvSpPr txBox="1"/>
          <p:nvPr/>
        </p:nvSpPr>
        <p:spPr>
          <a:xfrm>
            <a:off x="141400" y="4497525"/>
            <a:ext cx="1890600" cy="365700"/>
          </a:xfrm>
          <a:prstGeom prst="rect">
            <a:avLst/>
          </a:prstGeom>
          <a:noFill/>
          <a:ln>
            <a:noFill/>
          </a:ln>
        </p:spPr>
        <p:txBody>
          <a:bodyPr anchor="t" anchorCtr="0" bIns="91425" lIns="91425" numCol="1" rIns="91425" spcFirstLastPara="1" tIns="91425" wrap="square">
            <a:noAutofit/>
          </a:bodyPr>
          <a:lstStyle/>
          <a:p>
            <a:pPr algn="ctr" indent="0" lvl="0" marL="0" rtl="0">
              <a:spcBef>
                <a:spcPts val="0"/>
              </a:spcBef>
              <a:spcAft>
                <a:spcPts val="0"/>
              </a:spcAft>
              <a:buNone/>
            </a:pPr>
            <a:r>
              <a:rPr altLang="en" lang="en" sz="1200">
                <a:solidFill>
                  <a:srgbClr val="595959"/>
                </a:solidFill>
                <a:latin typeface="IBM Plex Mono"/>
                <a:ea typeface="IBM Plex Mono"/>
                <a:cs typeface="IBM Plex Mono"/>
                <a:sym typeface="IBM Plex Mono"/>
              </a:rPr>
              <a:t>ncase.me/polygons</a:t>
            </a:r>
            <a:endParaRPr sz="1900">
              <a:solidFill>
                <a:srgbClr val="595959"/>
              </a:solidFill>
              <a:latin typeface="IBM Plex Mono"/>
              <a:ea typeface="IBM Plex Mono"/>
              <a:cs typeface="IBM Plex Mono"/>
              <a:sym typeface="IBM Plex Mono"/>
            </a:endParaRPr>
          </a:p>
        </p:txBody>
      </p:sp>
      <p:pic>
        <p:nvPicPr>
          <p:cNvPr id="110" name="Google Shape;110;p19"/>
          <p:cNvPicPr preferRelativeResize="0"/>
          <p:nvPr/>
        </p:nvPicPr>
        <p:blipFill rotWithShape="1">
          <a:blip r:embed="rId6">
            <a:alphaModFix/>
          </a:blip>
          <a:srcRect b="6838" l="0" r="13494" t="0"/>
          <a:stretch/>
        </p:blipFill>
        <p:spPr>
          <a:xfrm>
            <a:off x="1630575" y="2356325"/>
            <a:ext cx="1272600" cy="1280100"/>
          </a:xfrm>
          <a:prstGeom prst="ellipse">
            <a:avLst/>
          </a:prstGeom>
          <a:noFill/>
          <a:ln>
            <a:noFill/>
          </a:ln>
          <a:effectLst>
            <a:outerShdw algn="bl" blurRad="57150" dir="5400000" dist="19050" rotWithShape="0">
              <a:srgbClr val="000000">
                <a:alpha val="50000"/>
              </a:srgbClr>
            </a:outerShdw>
          </a:effectLst>
        </p:spPr>
      </p:pic>
      <p:sp>
        <p:nvSpPr>
          <p:cNvPr id="111" name="Google Shape;111;p19"/>
          <p:cNvSpPr txBox="1"/>
          <p:nvPr/>
        </p:nvSpPr>
        <p:spPr>
          <a:xfrm>
            <a:off x="2885700" y="2419348"/>
            <a:ext cx="1177200" cy="737400"/>
          </a:xfrm>
          <a:prstGeom prst="rect">
            <a:avLst/>
          </a:prstGeom>
          <a:noFill/>
          <a:ln>
            <a:noFill/>
          </a:ln>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1200">
                <a:solidFill>
                  <a:srgbClr val="595959"/>
                </a:solidFill>
                <a:latin typeface="IBM Plex Mono"/>
                <a:ea typeface="IBM Plex Mono"/>
                <a:cs typeface="IBM Plex Mono"/>
                <a:sym typeface="IBM Plex Mono"/>
              </a:rPr>
              <a:t>guns.</a:t>
            </a:r>
            <a:endParaRPr sz="1200">
              <a:solidFill>
                <a:srgbClr val="595959"/>
              </a:solidFill>
              <a:latin typeface="IBM Plex Mono"/>
              <a:ea typeface="IBM Plex Mono"/>
              <a:cs typeface="IBM Plex Mono"/>
              <a:sym typeface="IBM Plex Mono"/>
            </a:endParaRPr>
          </a:p>
          <a:p>
            <a:pPr algn="l" indent="0" lvl="0" marL="0" rtl="0">
              <a:spcBef>
                <a:spcPts val="0"/>
              </a:spcBef>
              <a:spcAft>
                <a:spcPts val="0"/>
              </a:spcAft>
              <a:buNone/>
            </a:pPr>
            <a:r>
              <a:rPr altLang="en" lang="en" sz="1200">
                <a:solidFill>
                  <a:srgbClr val="595959"/>
                </a:solidFill>
                <a:latin typeface="IBM Plex Mono"/>
                <a:ea typeface="IBM Plex Mono"/>
                <a:cs typeface="IBM Plex Mono"/>
                <a:sym typeface="IBM Plex Mono"/>
              </a:rPr>
              <a:t>periscopic.org</a:t>
            </a:r>
            <a:endParaRPr sz="1200">
              <a:solidFill>
                <a:srgbClr val="595959"/>
              </a:solidFill>
              <a:latin typeface="IBM Plex Mono"/>
              <a:ea typeface="IBM Plex Mono"/>
              <a:cs typeface="IBM Plex Mono"/>
              <a:sym typeface="IBM Plex Mono"/>
            </a:endParaRPr>
          </a:p>
        </p:txBody>
      </p:sp>
      <p:pic>
        <p:nvPicPr>
          <p:cNvPr id="112" name="Google Shape;112;p19"/>
          <p:cNvPicPr preferRelativeResize="0"/>
          <p:nvPr/>
        </p:nvPicPr>
        <p:blipFill>
          <a:blip r:embed="rId7">
            <a:alphaModFix/>
          </a:blip>
          <a:stretch>
            <a:fillRect/>
          </a:stretch>
        </p:blipFill>
        <p:spPr>
          <a:xfrm>
            <a:off x="2452800" y="1235174"/>
            <a:ext cx="1341900" cy="1266600"/>
          </a:xfrm>
          <a:prstGeom prst="ellipse">
            <a:avLst/>
          </a:prstGeom>
          <a:noFill/>
          <a:ln>
            <a:noFill/>
          </a:ln>
          <a:effectLst>
            <a:outerShdw algn="bl" blurRad="57150" dir="5400000" dist="19050" rotWithShape="0">
              <a:srgbClr val="000000">
                <a:alpha val="50000"/>
              </a:srgbClr>
            </a:outerShdw>
          </a:effectLst>
        </p:spPr>
      </p:pic>
      <p:sp>
        <p:nvSpPr>
          <p:cNvPr id="113" name="Google Shape;113;p19"/>
          <p:cNvSpPr txBox="1"/>
          <p:nvPr/>
        </p:nvSpPr>
        <p:spPr>
          <a:xfrm>
            <a:off x="2397900" y="886613"/>
            <a:ext cx="1451700" cy="365700"/>
          </a:xfrm>
          <a:prstGeom prst="rect">
            <a:avLst/>
          </a:prstGeom>
          <a:noFill/>
          <a:ln>
            <a:noFill/>
          </a:ln>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1200">
                <a:solidFill>
                  <a:srgbClr val="595959"/>
                </a:solidFill>
                <a:latin typeface="IBM Plex Mono"/>
                <a:ea typeface="IBM Plex Mono"/>
                <a:cs typeface="IBM Plex Mono"/>
                <a:sym typeface="IBM Plex Mono"/>
              </a:rPr>
              <a:t>foodsimsf.com</a:t>
            </a:r>
            <a:endParaRPr sz="1200">
              <a:solidFill>
                <a:srgbClr val="595959"/>
              </a:solidFill>
              <a:latin typeface="IBM Plex Mono"/>
              <a:ea typeface="IBM Plex Mono"/>
              <a:cs typeface="IBM Plex Mono"/>
              <a:sym typeface="IBM Plex Mo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0"/>
          <p:cNvPicPr preferRelativeResize="0"/>
          <p:nvPr/>
        </p:nvPicPr>
        <p:blipFill>
          <a:blip r:embed="rId3">
            <a:alphaModFix/>
          </a:blip>
          <a:stretch>
            <a:fillRect/>
          </a:stretch>
        </p:blipFill>
        <p:spPr>
          <a:xfrm>
            <a:off x="0" y="0"/>
            <a:ext cx="9160949" cy="5143500"/>
          </a:xfrm>
          <a:prstGeom prst="rect">
            <a:avLst/>
          </a:prstGeom>
          <a:noFill/>
          <a:ln>
            <a:noFill/>
          </a:ln>
        </p:spPr>
      </p:pic>
      <p:sp>
        <p:nvSpPr>
          <p:cNvPr id="119" name="Google Shape;119;p20"/>
          <p:cNvSpPr/>
          <p:nvPr/>
        </p:nvSpPr>
        <p:spPr>
          <a:xfrm>
            <a:off x="-8550" y="4191000"/>
            <a:ext cx="9161100" cy="952500"/>
          </a:xfrm>
          <a:prstGeom prst="rect">
            <a:avLst/>
          </a:prstGeom>
          <a:solidFill>
            <a:srgbClr val="000000">
              <a:alpha val="73180"/>
            </a:srgbClr>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120" name="Google Shape;120;p20"/>
          <p:cNvSpPr txBox="1"/>
          <p:nvPr/>
        </p:nvSpPr>
        <p:spPr>
          <a:xfrm>
            <a:off x="2838462" y="4413300"/>
            <a:ext cx="3467100" cy="5079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 lang="en" sz="2100">
                <a:solidFill>
                  <a:srgbClr val="FFFFFF"/>
                </a:solidFill>
                <a:latin typeface="Lora"/>
                <a:ea typeface="Lora"/>
                <a:cs typeface="Lora"/>
                <a:sym typeface="Lora"/>
              </a:rPr>
              <a:t>Skills Labs!</a:t>
            </a:r>
            <a:endParaRPr sz="2100">
              <a:solidFill>
                <a:srgbClr val="FFFFFF"/>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1"/>
          <p:cNvPicPr preferRelativeResize="0"/>
          <p:nvPr/>
        </p:nvPicPr>
        <p:blipFill>
          <a:blip r:embed="rId3">
            <a:alphaModFix/>
          </a:blip>
          <a:stretch>
            <a:fillRect/>
          </a:stretch>
        </p:blipFill>
        <p:spPr>
          <a:xfrm>
            <a:off x="0" y="0"/>
            <a:ext cx="9160949" cy="5143500"/>
          </a:xfrm>
          <a:prstGeom prst="rect">
            <a:avLst/>
          </a:prstGeom>
          <a:noFill/>
          <a:ln>
            <a:noFill/>
          </a:ln>
        </p:spPr>
      </p:pic>
      <p:sp>
        <p:nvSpPr>
          <p:cNvPr id="126" name="Google Shape;126;p21"/>
          <p:cNvSpPr/>
          <p:nvPr/>
        </p:nvSpPr>
        <p:spPr>
          <a:xfrm>
            <a:off x="-8550" y="4191000"/>
            <a:ext cx="9161100" cy="952500"/>
          </a:xfrm>
          <a:prstGeom prst="rect">
            <a:avLst/>
          </a:prstGeom>
          <a:solidFill>
            <a:srgbClr val="000000">
              <a:alpha val="73180"/>
            </a:srgbClr>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127" name="Google Shape;127;p21"/>
          <p:cNvSpPr txBox="1"/>
          <p:nvPr/>
        </p:nvSpPr>
        <p:spPr>
          <a:xfrm>
            <a:off x="2838462" y="4413300"/>
            <a:ext cx="3467100" cy="5079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 lang="en" sz="2100">
                <a:solidFill>
                  <a:srgbClr val="FFFFFF"/>
                </a:solidFill>
                <a:latin typeface="Lora"/>
                <a:ea typeface="Lora"/>
                <a:cs typeface="Lora"/>
                <a:sym typeface="Lora"/>
              </a:rPr>
              <a:t>Works Cited</a:t>
            </a:r>
            <a:endParaRPr sz="2100">
              <a:solidFill>
                <a:srgbClr val="FFFFFF"/>
              </a:solidFill>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nvSpPr>
        <p:spPr>
          <a:xfrm>
            <a:off x="75100" y="65725"/>
            <a:ext cx="9021900" cy="4985100"/>
          </a:xfrm>
          <a:prstGeom prst="rect">
            <a:avLst/>
          </a:prstGeom>
          <a:noFill/>
          <a:ln>
            <a:noFill/>
          </a:ln>
        </p:spPr>
        <p:txBody>
          <a:bodyPr anchor="t" anchorCtr="0" bIns="91425" lIns="91425" numCol="1" rIns="91425" spcFirstLastPara="1" tIns="91425" wrap="square">
            <a:noAutofit/>
          </a:bodyPr>
          <a:lstStyle/>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G. Aisch, A. Cox, and K. Quealy, “You Draw It: How Family Income Predicts Children’s College Chances.” The New York Times Company, May 28, 2015. [Online]. Available:</a:t>
            </a:r>
            <a:r>
              <a:rPr altLang="en" lang="en" sz="600">
                <a:solidFill>
                  <a:schemeClr val="dk1"/>
                </a:solidFill>
                <a:uFill>
                  <a:noFill/>
                </a:uFill>
                <a:hlinkClick r:id="rId3">
                  <a:extLst>
                    <a:ext uri="{A12FA001-AC4F-418D-AE19-62706E023703}">
                      <ahyp:hlinkClr val="tx"/>
                    </a:ext>
                  </a:extLst>
                </a:hlinkClick>
              </a:rPr>
              <a:t> </a:t>
            </a:r>
            <a:r>
              <a:rPr altLang="en" lang="en" sz="600" u="sng">
                <a:solidFill>
                  <a:schemeClr val="hlink"/>
                </a:solidFill>
                <a:hlinkClick r:id="rId4"/>
              </a:rPr>
              <a:t>https://www.nytimes.com/interactive/2015/05/28/upshot/you-draw-it-how-family-income-affects-childrens-college-chances.html</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[2]</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R. Binx, “Vortex.” 2015. [Online]. Available:</a:t>
            </a:r>
            <a:r>
              <a:rPr altLang="en" lang="en" sz="600">
                <a:solidFill>
                  <a:schemeClr val="dk1"/>
                </a:solidFill>
                <a:uFill>
                  <a:noFill/>
                </a:uFill>
                <a:hlinkClick r:id="rId5">
                  <a:extLst>
                    <a:ext uri="{A12FA001-AC4F-418D-AE19-62706E023703}">
                      <ahyp:hlinkClr val="tx"/>
                    </a:ext>
                  </a:extLst>
                </a:hlinkClick>
              </a:rPr>
              <a:t> </a:t>
            </a:r>
            <a:r>
              <a:rPr altLang="en" lang="en" sz="600" u="sng">
                <a:solidFill>
                  <a:schemeClr val="hlink"/>
                </a:solidFill>
                <a:hlinkClick r:id="rId6"/>
              </a:rPr>
              <a:t>https://rachelbinx.com/data-visualization/vortex</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[3]</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R. Binx, “Designing for Realtime Spacecraft Operations.” BocoupLLC, Apr. 2016. [Online]. Available:</a:t>
            </a:r>
            <a:r>
              <a:rPr altLang="en" lang="en" sz="600">
                <a:solidFill>
                  <a:schemeClr val="dk1"/>
                </a:solidFill>
                <a:uFill>
                  <a:noFill/>
                </a:uFill>
                <a:hlinkClick r:id="rId7">
                  <a:extLst>
                    <a:ext uri="{A12FA001-AC4F-418D-AE19-62706E023703}">
                      <ahyp:hlinkClr val="tx"/>
                    </a:ext>
                  </a:extLst>
                </a:hlinkClick>
              </a:rPr>
              <a:t> </a:t>
            </a:r>
            <a:r>
              <a:rPr altLang="en" lang="en" sz="600" u="sng">
                <a:solidFill>
                  <a:schemeClr val="hlink"/>
                </a:solidFill>
                <a:hlinkClick r:id="rId8"/>
              </a:rPr>
              <a:t>https://www.youtube.com/watch?v=HuYKhSHcRSQ</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[4]</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Book Books Book, “We Feel Fine.” YouTube, Dec. 2009. [Online]. Available:</a:t>
            </a:r>
            <a:r>
              <a:rPr altLang="en" lang="en" sz="600">
                <a:solidFill>
                  <a:schemeClr val="dk1"/>
                </a:solidFill>
                <a:uFill>
                  <a:noFill/>
                </a:uFill>
                <a:hlinkClick r:id="rId9">
                  <a:extLst>
                    <a:ext uri="{A12FA001-AC4F-418D-AE19-62706E023703}">
                      <ahyp:hlinkClr val="tx"/>
                    </a:ext>
                  </a:extLst>
                </a:hlinkClick>
              </a:rPr>
              <a:t> </a:t>
            </a:r>
            <a:r>
              <a:rPr altLang="en" lang="en" sz="600" u="sng">
                <a:solidFill>
                  <a:schemeClr val="hlink"/>
                </a:solidFill>
                <a:hlinkClick r:id="rId10"/>
              </a:rPr>
              <a:t>https://www.youtube.com/watch?v=vi8WrnWNSzU</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[5]</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W. S. Cleveland and R. McGill, “Graphical Perception: Theory, Experimentation, and Application to the Development of Graphical Methods,” </a:t>
            </a:r>
            <a:r>
              <a:rPr altLang="en" i="1" lang="en" sz="600">
                <a:solidFill>
                  <a:schemeClr val="dk1"/>
                </a:solidFill>
              </a:rPr>
              <a:t>Journal of the American Statistical Association</a:t>
            </a:r>
            <a:r>
              <a:rPr altLang="en" lang="en" sz="600">
                <a:solidFill>
                  <a:schemeClr val="dk1"/>
                </a:solidFill>
              </a:rPr>
              <a:t>, vol. 79, no. 387, pp. 531–554, Sep. 1984, doi:</a:t>
            </a:r>
            <a:r>
              <a:rPr altLang="en" lang="en" sz="600">
                <a:solidFill>
                  <a:schemeClr val="dk1"/>
                </a:solidFill>
                <a:uFill>
                  <a:noFill/>
                </a:uFill>
                <a:hlinkClick r:id="rId11">
                  <a:extLst>
                    <a:ext uri="{A12FA001-AC4F-418D-AE19-62706E023703}">
                      <ahyp:hlinkClr val="tx"/>
                    </a:ext>
                  </a:extLst>
                </a:hlinkClick>
              </a:rPr>
              <a:t> </a:t>
            </a:r>
            <a:r>
              <a:rPr altLang="en" lang="en" sz="600" u="sng">
                <a:solidFill>
                  <a:schemeClr val="hlink"/>
                </a:solidFill>
                <a:hlinkClick r:id="rId12"/>
              </a:rPr>
              <a:t>10.1080/01621459.1984.10478080</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[6]</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Flipflops, “I feel… everything.” Flipflops.org, Oct. 2007. [Online]. Available:</a:t>
            </a:r>
            <a:r>
              <a:rPr altLang="en" lang="en" sz="600">
                <a:solidFill>
                  <a:schemeClr val="dk1"/>
                </a:solidFill>
                <a:uFill>
                  <a:noFill/>
                </a:uFill>
                <a:hlinkClick r:id="rId13">
                  <a:extLst>
                    <a:ext uri="{A12FA001-AC4F-418D-AE19-62706E023703}">
                      <ahyp:hlinkClr val="tx"/>
                    </a:ext>
                  </a:extLst>
                </a:hlinkClick>
              </a:rPr>
              <a:t> </a:t>
            </a:r>
            <a:r>
              <a:rPr altLang="en" lang="en" sz="600" u="sng">
                <a:solidFill>
                  <a:schemeClr val="hlink"/>
                </a:solidFill>
                <a:hlinkClick r:id="rId14"/>
              </a:rPr>
              <a:t>https://www.flipflops.org/category/thoughtful/page/2/</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[7]</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V. Hart and N. Case, “Parable of the Polygons.” Nicky Case, 2022. [Online]. Available:</a:t>
            </a:r>
            <a:r>
              <a:rPr altLang="en" lang="en" sz="600">
                <a:solidFill>
                  <a:schemeClr val="dk1"/>
                </a:solidFill>
                <a:uFill>
                  <a:noFill/>
                </a:uFill>
                <a:hlinkClick r:id="rId15">
                  <a:extLst>
                    <a:ext uri="{A12FA001-AC4F-418D-AE19-62706E023703}">
                      <ahyp:hlinkClr val="tx"/>
                    </a:ext>
                  </a:extLst>
                </a:hlinkClick>
              </a:rPr>
              <a:t> </a:t>
            </a:r>
            <a:r>
              <a:rPr altLang="en" lang="en" sz="600" u="sng">
                <a:solidFill>
                  <a:schemeClr val="hlink"/>
                </a:solidFill>
                <a:hlinkClick r:id="rId16"/>
              </a:rPr>
              <a:t>https://ncase.me/polygons/</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[8]</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Isle Royale National Park MIchigan, “Wolf &amp; Moose Populations.” National Parks Service, Mar. 29, 2024. [Online]. Available:</a:t>
            </a:r>
            <a:r>
              <a:rPr altLang="en" lang="en" sz="600">
                <a:solidFill>
                  <a:schemeClr val="dk1"/>
                </a:solidFill>
                <a:uFill>
                  <a:noFill/>
                </a:uFill>
                <a:hlinkClick r:id="rId17">
                  <a:extLst>
                    <a:ext uri="{A12FA001-AC4F-418D-AE19-62706E023703}">
                      <ahyp:hlinkClr val="tx"/>
                    </a:ext>
                  </a:extLst>
                </a:hlinkClick>
              </a:rPr>
              <a:t> </a:t>
            </a:r>
            <a:r>
              <a:rPr altLang="en" lang="en" sz="600" u="sng">
                <a:solidFill>
                  <a:schemeClr val="hlink"/>
                </a:solidFill>
                <a:hlinkClick r:id="rId18"/>
              </a:rPr>
              <a:t>https://www.nps.gov/isro/learn/nature/wolf-moose-populations.htm</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[9]</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S. D. Kamvar and J. Harris, “We feel fine and searching the emotional web,” in </a:t>
            </a:r>
            <a:r>
              <a:rPr altLang="en" i="1" lang="en" sz="600">
                <a:solidFill>
                  <a:schemeClr val="dk1"/>
                </a:solidFill>
              </a:rPr>
              <a:t>Proceedings of the fourth ACM international conference on Web search and data mining</a:t>
            </a:r>
            <a:r>
              <a:rPr altLang="en" lang="en" sz="600">
                <a:solidFill>
                  <a:schemeClr val="dk1"/>
                </a:solidFill>
              </a:rPr>
              <a:t>, Hong Kong China: ACM, Feb. 2011, pp. 117–126. doi:</a:t>
            </a:r>
            <a:r>
              <a:rPr altLang="en" lang="en" sz="600">
                <a:solidFill>
                  <a:schemeClr val="dk1"/>
                </a:solidFill>
                <a:uFill>
                  <a:noFill/>
                </a:uFill>
                <a:hlinkClick r:id="rId19">
                  <a:extLst>
                    <a:ext uri="{A12FA001-AC4F-418D-AE19-62706E023703}">
                      <ahyp:hlinkClr val="tx"/>
                    </a:ext>
                  </a:extLst>
                </a:hlinkClick>
              </a:rPr>
              <a:t> </a:t>
            </a:r>
            <a:r>
              <a:rPr altLang="en" lang="en" sz="600" u="sng">
                <a:solidFill>
                  <a:schemeClr val="hlink"/>
                </a:solidFill>
                <a:hlinkClick r:id="rId20"/>
              </a:rPr>
              <a:t>10.1145/1935826.1935854</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[10]</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A. KIRK, </a:t>
            </a:r>
            <a:r>
              <a:rPr altLang="en" i="1" lang="en" sz="600">
                <a:solidFill>
                  <a:schemeClr val="dk1"/>
                </a:solidFill>
              </a:rPr>
              <a:t>DATA VISUALISATION: a handbook for data driven design</a:t>
            </a:r>
            <a:r>
              <a:rPr altLang="en" lang="en" sz="600">
                <a:solidFill>
                  <a:schemeClr val="dk1"/>
                </a:solidFill>
              </a:rPr>
              <a:t>. S.l.: SAGE PUBLICATIONS, 2024.</a:t>
            </a:r>
            <a:endParaRPr sz="600">
              <a:solidFill>
                <a:schemeClr val="dk1"/>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[11]</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A. Kirk, “Visualizing Data.” Visualising Data Ltd, 2024. [Online]. Available:</a:t>
            </a:r>
            <a:r>
              <a:rPr altLang="en" lang="en" sz="600">
                <a:solidFill>
                  <a:schemeClr val="dk1"/>
                </a:solidFill>
                <a:uFill>
                  <a:noFill/>
                </a:uFill>
                <a:hlinkClick r:id="rId21">
                  <a:extLst>
                    <a:ext uri="{A12FA001-AC4F-418D-AE19-62706E023703}">
                      <ahyp:hlinkClr val="tx"/>
                    </a:ext>
                  </a:extLst>
                </a:hlinkClick>
              </a:rPr>
              <a:t> </a:t>
            </a:r>
            <a:r>
              <a:rPr altLang="en" lang="en" sz="600" u="sng">
                <a:solidFill>
                  <a:schemeClr val="hlink"/>
                </a:solidFill>
                <a:hlinkClick r:id="rId22"/>
              </a:rPr>
              <a:t>https://visualisingdata.com/</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[12]</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T. Munzner, “A Nested Model for Visualization Design and Validation,” </a:t>
            </a:r>
            <a:r>
              <a:rPr altLang="en" i="1" lang="en" sz="600">
                <a:solidFill>
                  <a:schemeClr val="dk1"/>
                </a:solidFill>
              </a:rPr>
              <a:t>IEEE Trans. Visual. Comput. Graphics</a:t>
            </a:r>
            <a:r>
              <a:rPr altLang="en" lang="en" sz="600">
                <a:solidFill>
                  <a:schemeClr val="dk1"/>
                </a:solidFill>
              </a:rPr>
              <a:t>, vol. 15, no. 6, pp. 921–928, Nov. 2009, doi:</a:t>
            </a:r>
            <a:r>
              <a:rPr altLang="en" lang="en" sz="600">
                <a:solidFill>
                  <a:schemeClr val="dk1"/>
                </a:solidFill>
                <a:uFill>
                  <a:noFill/>
                </a:uFill>
                <a:hlinkClick r:id="rId23">
                  <a:extLst>
                    <a:ext uri="{A12FA001-AC4F-418D-AE19-62706E023703}">
                      <ahyp:hlinkClr val="tx"/>
                    </a:ext>
                  </a:extLst>
                </a:hlinkClick>
              </a:rPr>
              <a:t> </a:t>
            </a:r>
            <a:r>
              <a:rPr altLang="en" lang="en" sz="600" u="sng">
                <a:solidFill>
                  <a:schemeClr val="hlink"/>
                </a:solidFill>
                <a:hlinkClick r:id="rId24"/>
              </a:rPr>
              <a:t>10.1109/TVCG.2009.111</a:t>
            </a:r>
            <a:r>
              <a:rPr altLang="en" lang="en" sz="600">
                <a:solidFill>
                  <a:schemeClr val="dk1"/>
                </a:solidFill>
              </a:rPr>
              <a:t>.</a:t>
            </a:r>
            <a:endParaRPr sz="600">
              <a:solidFill>
                <a:schemeClr val="dk1"/>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[13]</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T. Munzner, “Visualization Analysis and Design.” AK Peters Visualization Series, 2014. [Online]. Available:</a:t>
            </a:r>
            <a:r>
              <a:rPr altLang="en" lang="en" sz="600">
                <a:solidFill>
                  <a:schemeClr val="dk1"/>
                </a:solidFill>
                <a:uFill>
                  <a:noFill/>
                </a:uFill>
                <a:hlinkClick r:id="rId25">
                  <a:extLst>
                    <a:ext uri="{A12FA001-AC4F-418D-AE19-62706E023703}">
                      <ahyp:hlinkClr val="tx"/>
                    </a:ext>
                  </a:extLst>
                </a:hlinkClick>
              </a:rPr>
              <a:t> </a:t>
            </a:r>
            <a:r>
              <a:rPr altLang="en" lang="en" sz="600" u="sng">
                <a:solidFill>
                  <a:schemeClr val="hlink"/>
                </a:solidFill>
                <a:hlinkClick r:id="rId26"/>
              </a:rPr>
              <a:t>https://books.apple.com/us/book/visualization-analysis-and-design/id1567434451</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[14]</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T. Munzner, </a:t>
            </a:r>
            <a:r>
              <a:rPr altLang="en" i="1" lang="en" sz="600">
                <a:solidFill>
                  <a:schemeClr val="dk1"/>
                </a:solidFill>
              </a:rPr>
              <a:t>Visualization analysis and design</a:t>
            </a:r>
            <a:r>
              <a:rPr altLang="en" lang="en" sz="600">
                <a:solidFill>
                  <a:schemeClr val="dk1"/>
                </a:solidFill>
              </a:rPr>
              <a:t>. in A.K. Peters visualization series. Boca Raton: CRC Press, Taylor &amp; Francis Group, CRC Press is an imprint of the Taylor &amp; Francis Group, an informa business, 2015.</a:t>
            </a:r>
            <a:endParaRPr sz="600">
              <a:solidFill>
                <a:schemeClr val="dk1"/>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[15]</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T. Munzner, “Task Abstraction (Ch 3), Visualization Analysis &amp; Design, 2021.” YouTube, 2021. [Online]. Available:</a:t>
            </a:r>
            <a:r>
              <a:rPr altLang="en" lang="en" sz="600">
                <a:solidFill>
                  <a:schemeClr val="dk1"/>
                </a:solidFill>
                <a:uFill>
                  <a:noFill/>
                </a:uFill>
                <a:hlinkClick r:id="rId27">
                  <a:extLst>
                    <a:ext uri="{A12FA001-AC4F-418D-AE19-62706E023703}">
                      <ahyp:hlinkClr val="tx"/>
                    </a:ext>
                  </a:extLst>
                </a:hlinkClick>
              </a:rPr>
              <a:t> </a:t>
            </a:r>
            <a:r>
              <a:rPr altLang="en" lang="en" sz="600" u="sng">
                <a:solidFill>
                  <a:schemeClr val="hlink"/>
                </a:solidFill>
                <a:hlinkClick r:id="rId28"/>
              </a:rPr>
              <a:t>https://www.youtube.com/watch?v=pHljd-cgICY</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[16]</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M. Nix, </a:t>
            </a:r>
            <a:r>
              <a:rPr altLang="en" i="1" lang="en" sz="600">
                <a:solidFill>
                  <a:schemeClr val="dk1"/>
                </a:solidFill>
              </a:rPr>
              <a:t>Visual simplexity: die Darstellung großer Datenmengen</a:t>
            </a:r>
            <a:r>
              <a:rPr altLang="en" lang="en" sz="600">
                <a:solidFill>
                  <a:schemeClr val="dk1"/>
                </a:solidFill>
              </a:rPr>
              <a:t>. Frankfurt am Main: entwickler.press, 2013.</a:t>
            </a:r>
            <a:endParaRPr sz="600">
              <a:solidFill>
                <a:schemeClr val="dk1"/>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[17]</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Periscopic, “U.S. Gun Deaths.” Periscopic, 2018. [Online]. Available:</a:t>
            </a:r>
            <a:r>
              <a:rPr altLang="en" lang="en" sz="600">
                <a:solidFill>
                  <a:schemeClr val="dk1"/>
                </a:solidFill>
                <a:uFill>
                  <a:noFill/>
                </a:uFill>
                <a:hlinkClick r:id="rId29">
                  <a:extLst>
                    <a:ext uri="{A12FA001-AC4F-418D-AE19-62706E023703}">
                      <ahyp:hlinkClr val="tx"/>
                    </a:ext>
                  </a:extLst>
                </a:hlinkClick>
              </a:rPr>
              <a:t> </a:t>
            </a:r>
            <a:r>
              <a:rPr altLang="en" lang="en" sz="600" u="sng">
                <a:solidFill>
                  <a:schemeClr val="hlink"/>
                </a:solidFill>
                <a:hlinkClick r:id="rId30"/>
              </a:rPr>
              <a:t>https://guns.periscopic.com/</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[18]</a:t>
            </a:r>
            <a:endParaRPr sz="600">
              <a:solidFill>
                <a:schemeClr val="dk1"/>
              </a:solidFill>
            </a:endParaRPr>
          </a:p>
          <a:p>
            <a:pPr algn="l" indent="0" lvl="0" marL="355600" marR="50800" rtl="0">
              <a:lnSpc>
                <a:spcPct val="135000"/>
              </a:lnSpc>
              <a:spcBef>
                <a:spcPts val="0"/>
              </a:spcBef>
              <a:spcAft>
                <a:spcPts val="0"/>
              </a:spcAft>
              <a:buClr>
                <a:schemeClr val="dk1"/>
              </a:buClr>
              <a:buSzPts val="1100"/>
              <a:buFont typeface="Arial"/>
              <a:buNone/>
            </a:pPr>
            <a:r>
              <a:rPr altLang="en" lang="en" sz="600">
                <a:solidFill>
                  <a:schemeClr val="dk1"/>
                </a:solidFill>
              </a:rPr>
              <a:t>A. Pottinger, “FoodSim: San Francisco.” 2023. [Online]. Available:</a:t>
            </a:r>
            <a:r>
              <a:rPr altLang="en" lang="en" sz="600">
                <a:solidFill>
                  <a:schemeClr val="dk1"/>
                </a:solidFill>
                <a:uFill>
                  <a:noFill/>
                </a:uFill>
                <a:hlinkClick r:id="rId31">
                  <a:extLst>
                    <a:ext uri="{A12FA001-AC4F-418D-AE19-62706E023703}">
                      <ahyp:hlinkClr val="tx"/>
                    </a:ext>
                  </a:extLst>
                </a:hlinkClick>
              </a:rPr>
              <a:t> </a:t>
            </a:r>
            <a:r>
              <a:rPr altLang="en" lang="en" sz="600" u="sng">
                <a:solidFill>
                  <a:schemeClr val="hlink"/>
                </a:solidFill>
                <a:hlinkClick r:id="rId32"/>
              </a:rPr>
              <a:t>https://foodsimsf.com/</a:t>
            </a:r>
            <a:endParaRPr sz="600" u="sng">
              <a:solidFill>
                <a:schemeClr val="hlink"/>
              </a:solidFill>
            </a:endParaRPr>
          </a:p>
          <a:p>
            <a:pPr algn="r" indent="0" lvl="0" marL="0" marR="76200" rtl="0">
              <a:lnSpc>
                <a:spcPct val="135000"/>
              </a:lnSpc>
              <a:spcBef>
                <a:spcPts val="0"/>
              </a:spcBef>
              <a:spcAft>
                <a:spcPts val="0"/>
              </a:spcAft>
              <a:buClr>
                <a:schemeClr val="dk1"/>
              </a:buClr>
              <a:buSzPts val="1100"/>
              <a:buFont typeface="Arial"/>
              <a:buNone/>
            </a:pPr>
            <a:r>
              <a:rPr altLang="en" lang="en" sz="600">
                <a:solidFill>
                  <a:schemeClr val="dk1"/>
                </a:solidFill>
              </a:rPr>
              <a:t>[19]</a:t>
            </a:r>
            <a:endParaRPr sz="600">
              <a:solidFill>
                <a:schemeClr val="dk1"/>
              </a:solidFill>
            </a:endParaRPr>
          </a:p>
          <a:p>
            <a:pPr algn="l" indent="0" lvl="0" marL="0" rtl="0">
              <a:spcBef>
                <a:spcPts val="0"/>
              </a:spcBef>
              <a:spcAft>
                <a:spcPts val="0"/>
              </a:spcAft>
              <a:buNone/>
            </a:pPr>
            <a:r>
              <a:t/>
            </a:r>
            <a:endParaRPr sz="13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