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Lora"/>
      <p:regular r:id="rId17"/>
      <p:bold r:id="rId18"/>
      <p:italic r:id="rId19"/>
      <p:boldItalic r:id="rId20"/>
    </p:embeddedFont>
    <p:embeddedFont>
      <p:font typeface="IBM Plex Mon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ora-boldItalic.fntdata"/><Relationship Id="rId11" Type="http://schemas.openxmlformats.org/officeDocument/2006/relationships/slide" Target="slides/slide6.xml"/><Relationship Id="rId22" Type="http://schemas.openxmlformats.org/officeDocument/2006/relationships/font" Target="fonts/IBMPlexMono-bold.fntdata"/><Relationship Id="rId10" Type="http://schemas.openxmlformats.org/officeDocument/2006/relationships/slide" Target="slides/slide5.xml"/><Relationship Id="rId21" Type="http://schemas.openxmlformats.org/officeDocument/2006/relationships/font" Target="fonts/IBMPlexMono-regular.fntdata"/><Relationship Id="rId13" Type="http://schemas.openxmlformats.org/officeDocument/2006/relationships/slide" Target="slides/slide8.xml"/><Relationship Id="rId24" Type="http://schemas.openxmlformats.org/officeDocument/2006/relationships/font" Target="fonts/IBMPlexMono-boldItalic.fntdata"/><Relationship Id="rId12" Type="http://schemas.openxmlformats.org/officeDocument/2006/relationships/slide" Target="slides/slide7.xml"/><Relationship Id="rId23" Type="http://schemas.openxmlformats.org/officeDocument/2006/relationships/font" Target="fonts/IBMPlexMon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Lora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Lora-italic.fntdata"/><Relationship Id="rId6" Type="http://schemas.openxmlformats.org/officeDocument/2006/relationships/slide" Target="slides/slide1.xml"/><Relationship Id="rId18" Type="http://schemas.openxmlformats.org/officeDocument/2006/relationships/font" Target="fonts/Lor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674dc793c067b7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674dc793c067b7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b70782d9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b70782d9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614183b7228420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614183b7228420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259699f9bf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259699f9bf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3d6bba914_19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03d6bba914_19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b6f38c700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b6f38c700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b6f38c700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b6f38c700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3d6bba914_19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3d6bba914_19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259699f9bf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259699f9bf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a9adde27a0e4bf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6a9adde27a0e4bf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b70782d91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b70782d91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leap.org/content/ted_visualization" TargetMode="External"/><Relationship Id="rId4" Type="http://schemas.openxmlformats.org/officeDocument/2006/relationships/hyperlink" Target="https://en.wikipedia.org/wiki/File:Snow-cholera-map-1.jpg" TargetMode="External"/><Relationship Id="rId5" Type="http://schemas.openxmlformats.org/officeDocument/2006/relationships/hyperlink" Target="https://global-plastics-tool.org/" TargetMode="External"/><Relationship Id="rId6" Type="http://schemas.openxmlformats.org/officeDocument/2006/relationships/hyperlink" Target="https://foodsimsf.com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-8550" y="4191000"/>
            <a:ext cx="9161100" cy="952500"/>
          </a:xfrm>
          <a:prstGeom prst="rect">
            <a:avLst/>
          </a:prstGeom>
          <a:solidFill>
            <a:srgbClr val="000000">
              <a:alpha val="73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5676912" y="4297798"/>
            <a:ext cx="3467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 Samuel Pottinger</a:t>
            </a:r>
            <a:endParaRPr sz="12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CCCC"/>
                </a:solidFill>
                <a:latin typeface="Lora"/>
                <a:ea typeface="Lora"/>
                <a:cs typeface="Lora"/>
                <a:sym typeface="Lora"/>
              </a:rPr>
              <a:t>Interactive Data Science</a:t>
            </a:r>
            <a:endParaRPr sz="1200">
              <a:solidFill>
                <a:srgbClr val="CCCCC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CCCC"/>
                </a:solidFill>
                <a:latin typeface="Lora"/>
                <a:ea typeface="Lora"/>
                <a:cs typeface="Lora"/>
                <a:sym typeface="Lora"/>
              </a:rPr>
              <a:t>and Visualization</a:t>
            </a:r>
            <a:endParaRPr sz="1200">
              <a:solidFill>
                <a:srgbClr val="CCCCCC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86770" y="4413300"/>
            <a:ext cx="4846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Lecture 0: Hello!</a:t>
            </a:r>
            <a:endParaRPr sz="21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/>
        </p:nvSpPr>
        <p:spPr>
          <a:xfrm>
            <a:off x="75100" y="65725"/>
            <a:ext cx="9021900" cy="49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F2328"/>
                </a:solidFill>
                <a:highlight>
                  <a:srgbClr val="FFFFFF"/>
                </a:highlight>
              </a:rPr>
              <a:t>[1] A. Pottinger, "TED Visualization," Gleap.org. Available: </a:t>
            </a:r>
            <a:r>
              <a:rPr lang="en" sz="1200" u="sng">
                <a:solidFill>
                  <a:srgbClr val="0969DA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https://gleap.org/content/ted_visualization</a:t>
            </a:r>
            <a:endParaRPr sz="1200" u="sng">
              <a:solidFill>
                <a:srgbClr val="0969D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F2328"/>
                </a:solidFill>
                <a:highlight>
                  <a:srgbClr val="FFFFFF"/>
                </a:highlight>
              </a:rPr>
              <a:t>[2] Wikipedia Contributors, "Snow-cholera-map-1.jpg." Wikimedia Foundation, Inc., 2020. Available: </a:t>
            </a:r>
            <a:r>
              <a:rPr lang="en" sz="1200" u="sng">
                <a:solidFill>
                  <a:srgbClr val="0969DA"/>
                </a:solidFill>
                <a:highlight>
                  <a:srgbClr val="FFFFFF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https://en.wikipedia.org/wiki/File:Snow-cholera-map-1.jpg</a:t>
            </a:r>
            <a:endParaRPr sz="1200" u="sng">
              <a:solidFill>
                <a:srgbClr val="0969D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F2328"/>
                </a:solidFill>
                <a:highlight>
                  <a:srgbClr val="FFFFFF"/>
                </a:highlight>
              </a:rPr>
              <a:t>[3] A. Pottinger, L. Connor, B. Guzder-Williams, M. Weltman-Fahs, N. Gondek, and T. Bowles, "Climate-driven doubling of U.S. maize loss probability: Interactive simulation with neural network Monte Carlo," </a:t>
            </a:r>
            <a:r>
              <a:rPr i="1" lang="en" sz="1200">
                <a:solidFill>
                  <a:srgbClr val="1F2328"/>
                </a:solidFill>
                <a:highlight>
                  <a:srgbClr val="FFFFFF"/>
                </a:highlight>
              </a:rPr>
              <a:t>JDSSV</a:t>
            </a:r>
            <a:r>
              <a:rPr lang="en" sz="1200">
                <a:solidFill>
                  <a:srgbClr val="1F2328"/>
                </a:solidFill>
                <a:highlight>
                  <a:srgbClr val="FFFFFF"/>
                </a:highlight>
              </a:rPr>
              <a:t>, 2025. doi: 10.52933/jdssv.v5i3.134</a:t>
            </a:r>
            <a:endParaRPr sz="1200">
              <a:solidFill>
                <a:srgbClr val="1F2328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F2328"/>
                </a:solidFill>
                <a:highlight>
                  <a:srgbClr val="FFFFFF"/>
                </a:highlight>
              </a:rPr>
              <a:t>[4] A. Pottinger, R. Geyer, N. Biyani, C. Martinez, N. Nathan, M. Morse, M. de Bruyn, C. Boettiger, E. Baker, K. Koy, and D. McCauley, "Global Plastics AI Policy Tool," University of California, 2024. Available: </a:t>
            </a:r>
            <a:r>
              <a:rPr lang="en" sz="1200" u="sng">
                <a:solidFill>
                  <a:srgbClr val="0969DA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https://global-plastics-tool.org/</a:t>
            </a:r>
            <a:endParaRPr sz="1200" u="sng">
              <a:solidFill>
                <a:srgbClr val="0969D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F2328"/>
                </a:solidFill>
                <a:highlight>
                  <a:srgbClr val="FFFFFF"/>
                </a:highlight>
              </a:rPr>
              <a:t>[5] A. Pottinger, "Food Sim SF," Gleap, 2024. Available: </a:t>
            </a:r>
            <a:r>
              <a:rPr lang="en" sz="1200" u="sng">
                <a:solidFill>
                  <a:srgbClr val="0969DA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https://foodsimsf.com/</a:t>
            </a:r>
            <a:endParaRPr sz="1200" u="sng">
              <a:solidFill>
                <a:srgbClr val="0969D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F2328"/>
                </a:solidFill>
                <a:highlight>
                  <a:srgbClr val="FFFFFF"/>
                </a:highlight>
              </a:rPr>
              <a:t>[6] A. S. Pottinger and G. Zarpellon, "Pyafscgap.org: Open source multi-modal Python-based tools for NOAA AFSC RACE GAP," </a:t>
            </a:r>
            <a:r>
              <a:rPr i="1" lang="en" sz="1200">
                <a:solidFill>
                  <a:srgbClr val="1F2328"/>
                </a:solidFill>
                <a:highlight>
                  <a:srgbClr val="FFFFFF"/>
                </a:highlight>
              </a:rPr>
              <a:t>JOSS</a:t>
            </a:r>
            <a:r>
              <a:rPr lang="en" sz="1200">
                <a:solidFill>
                  <a:srgbClr val="1F2328"/>
                </a:solidFill>
                <a:highlight>
                  <a:srgbClr val="FFFFFF"/>
                </a:highlight>
              </a:rPr>
              <a:t>, vol. 8, no. 86, p. 5593, Jun. 2023, doi: 10.21105/joss.05593.</a:t>
            </a:r>
            <a:endParaRPr sz="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563" y="2238025"/>
            <a:ext cx="4300876" cy="667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4870025" y="912075"/>
            <a:ext cx="3930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Today</a:t>
            </a:r>
            <a:endParaRPr b="1" sz="2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63" name="Google Shape;63;p14"/>
          <p:cNvCxnSpPr/>
          <p:nvPr/>
        </p:nvCxnSpPr>
        <p:spPr>
          <a:xfrm>
            <a:off x="4870025" y="1419975"/>
            <a:ext cx="413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" name="Google Shape;64;p14"/>
          <p:cNvSpPr txBox="1"/>
          <p:nvPr/>
        </p:nvSpPr>
        <p:spPr>
          <a:xfrm>
            <a:off x="4870025" y="1553325"/>
            <a:ext cx="39306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Purpose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Background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Structure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Resources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Get Started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37538"/>
            <a:ext cx="4603750" cy="3068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2528" l="8629" r="9731" t="3122"/>
          <a:stretch/>
        </p:blipFill>
        <p:spPr>
          <a:xfrm>
            <a:off x="-12700" y="0"/>
            <a:ext cx="474315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4923090" y="1386600"/>
            <a:ext cx="41013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Lora"/>
                <a:ea typeface="Lora"/>
                <a:cs typeface="Lora"/>
                <a:sym typeface="Lora"/>
              </a:rPr>
              <a:t>Purpose</a:t>
            </a:r>
            <a:endParaRPr b="1" sz="2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World-class effective static and interactive user experiences with data.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Design instruction and human lenses.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Hands-on exploration of skills.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3787305" y="1275925"/>
            <a:ext cx="41013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Lora"/>
                <a:ea typeface="Lora"/>
                <a:cs typeface="Lora"/>
                <a:sym typeface="Lora"/>
              </a:rPr>
              <a:t>Background</a:t>
            </a:r>
            <a:endParaRPr b="1" sz="2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Originally taught as Stat 198 at UC Berkeley in 2025.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Some updates to materials for online.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Broad audience but some prerequisites expected.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0" l="2702" r="2797" t="0"/>
          <a:stretch/>
        </p:blipFill>
        <p:spPr>
          <a:xfrm rot="5400000">
            <a:off x="-734239" y="770613"/>
            <a:ext cx="5111302" cy="364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/>
        </p:nvSpPr>
        <p:spPr>
          <a:xfrm>
            <a:off x="3961465" y="601500"/>
            <a:ext cx="42669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Lora"/>
                <a:ea typeface="Lora"/>
                <a:cs typeface="Lora"/>
                <a:sym typeface="Lora"/>
              </a:rPr>
              <a:t>Structure</a:t>
            </a:r>
            <a:endParaRPr b="1" sz="2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First lecture provides details.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Traditional perception science.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Bridge into other design disciplines.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Arts, semiotics, sociology, anthropology, media studies perspective.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Interaction perspective on creating tools which foster user-generated meaning.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0" l="42323" r="0" t="0"/>
          <a:stretch/>
        </p:blipFill>
        <p:spPr>
          <a:xfrm>
            <a:off x="0" y="0"/>
            <a:ext cx="37592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 b="0" l="0" r="40564" t="0"/>
          <a:stretch/>
        </p:blipFill>
        <p:spPr>
          <a:xfrm>
            <a:off x="0" y="0"/>
            <a:ext cx="32382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3430915" y="1124850"/>
            <a:ext cx="42669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Lora"/>
                <a:ea typeface="Lora"/>
                <a:cs typeface="Lora"/>
                <a:sym typeface="Lora"/>
              </a:rPr>
              <a:t>Resources</a:t>
            </a:r>
            <a:endParaRPr b="1" sz="2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Outlines, captioned videos, slides, rubrics, guides, manual, syllabus.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ora"/>
                <a:ea typeface="Lora"/>
                <a:cs typeface="Lora"/>
                <a:sym typeface="Lora"/>
              </a:rPr>
              <a:t>Cover to cover, borrow elements for your own instruction, deep dive on a specific aspect, or test the waters to determine if you want to take a full course.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2757450" y="1743000"/>
            <a:ext cx="3629100" cy="16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I am thankful you, your perspective, and you ideas are here.</a:t>
            </a:r>
            <a:endParaRPr sz="23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/>
          <p:nvPr/>
        </p:nvSpPr>
        <p:spPr>
          <a:xfrm>
            <a:off x="-8550" y="4191000"/>
            <a:ext cx="9161100" cy="952500"/>
          </a:xfrm>
          <a:prstGeom prst="rect">
            <a:avLst/>
          </a:prstGeom>
          <a:solidFill>
            <a:srgbClr val="000000">
              <a:alpha val="73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0"/>
          <p:cNvSpPr txBox="1"/>
          <p:nvPr/>
        </p:nvSpPr>
        <p:spPr>
          <a:xfrm>
            <a:off x="2838462" y="4413300"/>
            <a:ext cx="3467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See you in lecture!</a:t>
            </a:r>
            <a:endParaRPr sz="21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/>
          <p:nvPr/>
        </p:nvSpPr>
        <p:spPr>
          <a:xfrm>
            <a:off x="-8550" y="4191000"/>
            <a:ext cx="9161100" cy="952500"/>
          </a:xfrm>
          <a:prstGeom prst="rect">
            <a:avLst/>
          </a:prstGeom>
          <a:solidFill>
            <a:srgbClr val="000000">
              <a:alpha val="73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1"/>
          <p:cNvSpPr txBox="1"/>
          <p:nvPr/>
        </p:nvSpPr>
        <p:spPr>
          <a:xfrm>
            <a:off x="2838462" y="4413300"/>
            <a:ext cx="3467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Works Cited</a:t>
            </a:r>
            <a:endParaRPr sz="21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